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8" r:id="rId3"/>
    <p:sldId id="259" r:id="rId4"/>
    <p:sldId id="260" r:id="rId5"/>
    <p:sldId id="262" r:id="rId6"/>
    <p:sldId id="261" r:id="rId7"/>
    <p:sldId id="263" r:id="rId8"/>
    <p:sldId id="264" r:id="rId9"/>
    <p:sldId id="265" r:id="rId10"/>
    <p:sldId id="266" r:id="rId11"/>
    <p:sldId id="268" r:id="rId12"/>
    <p:sldId id="269" r:id="rId13"/>
    <p:sldId id="270" r:id="rId14"/>
    <p:sldId id="271" r:id="rId15"/>
    <p:sldId id="272" r:id="rId16"/>
    <p:sldId id="273" r:id="rId17"/>
    <p:sldId id="279" r:id="rId18"/>
    <p:sldId id="280" r:id="rId19"/>
    <p:sldId id="281" r:id="rId20"/>
    <p:sldId id="274" r:id="rId21"/>
    <p:sldId id="275" r:id="rId22"/>
    <p:sldId id="282" r:id="rId23"/>
    <p:sldId id="283" r:id="rId24"/>
    <p:sldId id="284" r:id="rId25"/>
    <p:sldId id="276" r:id="rId26"/>
    <p:sldId id="285" r:id="rId27"/>
    <p:sldId id="286"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F689"/>
    <a:srgbClr val="8EDEF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82258-33B2-41CC-8F3F-91A85DBF3F3B}" type="datetimeFigureOut">
              <a:rPr lang="en-GB" smtClean="0"/>
              <a:t>19/09/2014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47095-3E3E-44EB-9E0A-7F1B453EFEBD}" type="slidenum">
              <a:rPr lang="en-GB" smtClean="0"/>
              <a:t>‹#›</a:t>
            </a:fld>
            <a:endParaRPr lang="en-GB"/>
          </a:p>
        </p:txBody>
      </p:sp>
    </p:spTree>
    <p:extLst>
      <p:ext uri="{BB962C8B-B14F-4D97-AF65-F5344CB8AC3E}">
        <p14:creationId xmlns:p14="http://schemas.microsoft.com/office/powerpoint/2010/main" val="251187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mic Sans MS" pitchFamily="66" charset="0"/>
        <a:ea typeface="+mn-ea"/>
        <a:cs typeface="+mn-cs"/>
      </a:defRPr>
    </a:lvl1pPr>
    <a:lvl2pPr marL="457200" algn="l" defTabSz="914400" rtl="0" eaLnBrk="1" latinLnBrk="0" hangingPunct="1">
      <a:defRPr sz="1200" kern="1200">
        <a:solidFill>
          <a:schemeClr val="tx1"/>
        </a:solidFill>
        <a:latin typeface="Comic Sans MS" pitchFamily="66" charset="0"/>
        <a:ea typeface="+mn-ea"/>
        <a:cs typeface="+mn-cs"/>
      </a:defRPr>
    </a:lvl2pPr>
    <a:lvl3pPr marL="914400" algn="l" defTabSz="914400" rtl="0" eaLnBrk="1" latinLnBrk="0" hangingPunct="1">
      <a:defRPr sz="1200" kern="1200">
        <a:solidFill>
          <a:schemeClr val="tx1"/>
        </a:solidFill>
        <a:latin typeface="Comic Sans MS" pitchFamily="66" charset="0"/>
        <a:ea typeface="+mn-ea"/>
        <a:cs typeface="+mn-cs"/>
      </a:defRPr>
    </a:lvl3pPr>
    <a:lvl4pPr marL="1371600" algn="l" defTabSz="914400" rtl="0" eaLnBrk="1" latinLnBrk="0" hangingPunct="1">
      <a:defRPr sz="1200" kern="1200">
        <a:solidFill>
          <a:schemeClr val="tx1"/>
        </a:solidFill>
        <a:latin typeface="Comic Sans MS" pitchFamily="66" charset="0"/>
        <a:ea typeface="+mn-ea"/>
        <a:cs typeface="+mn-cs"/>
      </a:defRPr>
    </a:lvl4pPr>
    <a:lvl5pPr marL="1828800" algn="l" defTabSz="914400" rtl="0" eaLnBrk="1" latinLnBrk="0" hangingPunct="1">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omic Sans MS" pitchFamily="66" charset="0"/>
              </a:defRPr>
            </a:lvl1p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Comic Sans MS" pitchFamily="66" charset="0"/>
              </a:defRPr>
            </a:lvl1pPr>
          </a:lstStyle>
          <a:p>
            <a:fld id="{4E0B915C-0197-4B36-8C3F-29384CC2FEE2}" type="datetime2">
              <a:rPr lang="en-GB" smtClean="0"/>
              <a:t>Friday, 19 September 2014</a:t>
            </a:fld>
            <a:endParaRPr lang="en-GB"/>
          </a:p>
        </p:txBody>
      </p:sp>
      <p:sp>
        <p:nvSpPr>
          <p:cNvPr id="5" name="Footer Placeholder 4"/>
          <p:cNvSpPr>
            <a:spLocks noGrp="1"/>
          </p:cNvSpPr>
          <p:nvPr>
            <p:ph type="ftr" sz="quarter" idx="11"/>
          </p:nvPr>
        </p:nvSpPr>
        <p:spPr/>
        <p:txBody>
          <a:bodyPr/>
          <a:lstStyle>
            <a:lvl1pPr>
              <a:defRPr>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12"/>
          </p:nvPr>
        </p:nvSpPr>
        <p:spPr/>
        <p:txBody>
          <a:bodyPr/>
          <a:lstStyle>
            <a:lvl1pPr>
              <a:defRPr>
                <a:latin typeface="Comic Sans MS" pitchFamily="66" charset="0"/>
              </a:defRPr>
            </a:lvl1pPr>
          </a:lstStyle>
          <a:p>
            <a:fld id="{DEC60EA4-28BE-4436-9F73-4090B429F4F1}" type="slidenum">
              <a:rPr lang="en-GB" smtClean="0"/>
              <a:pPr/>
              <a:t>‹#›</a:t>
            </a:fld>
            <a:endParaRPr lang="en-GB"/>
          </a:p>
        </p:txBody>
      </p:sp>
    </p:spTree>
    <p:extLst>
      <p:ext uri="{BB962C8B-B14F-4D97-AF65-F5344CB8AC3E}">
        <p14:creationId xmlns:p14="http://schemas.microsoft.com/office/powerpoint/2010/main" val="13555224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DE6F3-CEE1-4671-BD9E-4008212934F4}"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0629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D4A80-4DF9-4184-A5B3-444DAB01B3AE}"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9220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342900" indent="-342900">
              <a:buClr>
                <a:srgbClr val="0000FF"/>
              </a:buClr>
              <a:buFont typeface="Wingdings" pitchFamily="2" charset="2"/>
              <a:buChar char="v"/>
              <a:defRPr/>
            </a:lvl1pPr>
            <a:lvl2pPr marL="742950" indent="-285750">
              <a:buClr>
                <a:srgbClr val="0000FF"/>
              </a:buClr>
              <a:buFont typeface="Wingdings" pitchFamily="2" charset="2"/>
              <a:buChar char="Ø"/>
              <a:defRPr/>
            </a:lvl2pPr>
            <a:lvl3pPr marL="1143000" indent="-228600">
              <a:buClr>
                <a:srgbClr val="0000FF"/>
              </a:buCl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5732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3" end="3"/>
                                            </p:txEl>
                                          </p:spTgt>
                                        </p:tgtEl>
                                        <p:attrNameLst>
                                          <p:attrName>ppt_w</p:attrName>
                                        </p:attrNameLst>
                                      </p:cBhvr>
                                    </p:anim>
                                    <p:anim by="(#ppt_w*0.50)" calcmode="lin" valueType="num">
                                      <p:cBhvr>
                                        <p:cTn id="32" dur="500" decel="50000" autoRev="1" fill="hold">
                                          <p:stCondLst>
                                            <p:cond delay="0"/>
                                          </p:stCondLst>
                                        </p:cTn>
                                        <p:tgtEl>
                                          <p:spTgt spid="3">
                                            <p:txEl>
                                              <p:pRg st="3" end="3"/>
                                            </p:txEl>
                                          </p:spTgt>
                                        </p:tgtEl>
                                        <p:attrNameLst>
                                          <p:attrName>ppt_x</p:attrName>
                                        </p:attrNameLst>
                                      </p:cBhvr>
                                    </p:anim>
                                    <p:anim from="(-#ppt_h/2)" to="(#ppt_y)" calcmode="lin" valueType="num">
                                      <p:cBhvr>
                                        <p:cTn id="33" dur="1000" fill="hold">
                                          <p:stCondLst>
                                            <p:cond delay="0"/>
                                          </p:stCondLst>
                                        </p:cTn>
                                        <p:tgtEl>
                                          <p:spTgt spid="3">
                                            <p:txEl>
                                              <p:pRg st="3" end="3"/>
                                            </p:txEl>
                                          </p:spTgt>
                                        </p:tgtEl>
                                        <p:attrNameLst>
                                          <p:attrName>ppt_y</p:attrName>
                                        </p:attrNameLst>
                                      </p:cBhvr>
                                    </p:anim>
                                    <p:animRot by="21600000">
                                      <p:cBhvr>
                                        <p:cTn id="34" dur="10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4" end="4"/>
                                            </p:txEl>
                                          </p:spTgt>
                                        </p:tgtEl>
                                        <p:attrNameLst>
                                          <p:attrName>ppt_w</p:attrName>
                                        </p:attrNameLst>
                                      </p:cBhvr>
                                    </p:anim>
                                    <p:anim by="(#ppt_w*0.50)" calcmode="lin" valueType="num">
                                      <p:cBhvr>
                                        <p:cTn id="40" dur="500" decel="50000" autoRev="1" fill="hold">
                                          <p:stCondLst>
                                            <p:cond delay="0"/>
                                          </p:stCondLst>
                                        </p:cTn>
                                        <p:tgtEl>
                                          <p:spTgt spid="3">
                                            <p:txEl>
                                              <p:pRg st="4" end="4"/>
                                            </p:txEl>
                                          </p:spTgt>
                                        </p:tgtEl>
                                        <p:attrNameLst>
                                          <p:attrName>ppt_x</p:attrName>
                                        </p:attrNameLst>
                                      </p:cBhvr>
                                    </p:anim>
                                    <p:anim from="(-#ppt_h/2)" to="(#ppt_y)" calcmode="lin" valueType="num">
                                      <p:cBhvr>
                                        <p:cTn id="41" dur="1000" fill="hold">
                                          <p:stCondLst>
                                            <p:cond delay="0"/>
                                          </p:stCondLst>
                                        </p:cTn>
                                        <p:tgtEl>
                                          <p:spTgt spid="3">
                                            <p:txEl>
                                              <p:pRg st="4" end="4"/>
                                            </p:txEl>
                                          </p:spTgt>
                                        </p:tgtEl>
                                        <p:attrNameLst>
                                          <p:attrName>ppt_y</p:attrName>
                                        </p:attrNameLst>
                                      </p:cBhvr>
                                    </p:anim>
                                    <p:animRot by="21600000">
                                      <p:cBhvr>
                                        <p:cTn id="42" dur="10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2">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3">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4">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 lvl="5">
            <p:tnLst>
              <p:par>
                <p:cTn presetID="56"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by="(-#ppt_w*2)" calcmode="lin" valueType="num">
                      <p:cBhvr rctx="PPT">
                        <p:cTn dur="500" autoRev="1" fill="hold">
                          <p:stCondLst>
                            <p:cond delay="0"/>
                          </p:stCondLst>
                        </p:cTn>
                        <p:tgtEl>
                          <p:spTgt spid="3"/>
                        </p:tgtEl>
                        <p:attrNameLst>
                          <p:attrName>ppt_w</p:attrName>
                        </p:attrNameLst>
                      </p:cBhvr>
                    </p:anim>
                    <p:anim by="(#ppt_w*0.50)" calcmode="lin" valueType="num">
                      <p:cBhvr>
                        <p:cTn dur="500" decel="50000" autoRev="1" fill="hold">
                          <p:stCondLst>
                            <p:cond delay="0"/>
                          </p:stCondLst>
                        </p:cTn>
                        <p:tgtEl>
                          <p:spTgt spid="3"/>
                        </p:tgtEl>
                        <p:attrNameLst>
                          <p:attrName>ppt_x</p:attrName>
                        </p:attrNameLst>
                      </p:cBhvr>
                    </p:anim>
                    <p:anim from="(-#ppt_h/2)" to="(#ppt_y)" calcmode="lin" valueType="num">
                      <p:cBhvr>
                        <p:cTn dur="1000" fill="hold">
                          <p:stCondLst>
                            <p:cond delay="0"/>
                          </p:stCondLst>
                        </p:cTn>
                        <p:tgtEl>
                          <p:spTgt spid="3"/>
                        </p:tgtEl>
                        <p:attrNameLst>
                          <p:attrName>ppt_y</p:attrName>
                        </p:attrNameLst>
                      </p:cBhvr>
                    </p:anim>
                    <p:animRot by="21600000">
                      <p:cBhvr>
                        <p:cTn dur="1000" fill="hold">
                          <p:stCondLst>
                            <p:cond delay="0"/>
                          </p:stCondLst>
                        </p:cTn>
                        <p:tgtEl>
                          <p:spTgt spid="3"/>
                        </p:tgtEl>
                        <p:attrNameLst>
                          <p:attrName>r</p:attrName>
                        </p:attrNameLst>
                      </p:cBhvr>
                    </p:animRo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F3FF6-1C58-4184-B0C7-08CD5F753704}"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83301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516C56-E920-41A9-B333-37C9CC4C6C4D}" type="datetime2">
              <a:rPr lang="en-GB" smtClean="0"/>
              <a:t>Friday, 19 September 2014</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51620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E2B984-8B10-4631-9399-41385BE99DA2}" type="datetime2">
              <a:rPr lang="en-GB" smtClean="0"/>
              <a:t>Friday, 19 September 2014</a:t>
            </a:fld>
            <a:endParaRPr lang="en-GB"/>
          </a:p>
        </p:txBody>
      </p:sp>
      <p:sp>
        <p:nvSpPr>
          <p:cNvPr id="8" name="Footer Placeholder 7"/>
          <p:cNvSpPr>
            <a:spLocks noGrp="1"/>
          </p:cNvSpPr>
          <p:nvPr>
            <p:ph type="ftr" sz="quarter" idx="11"/>
          </p:nvPr>
        </p:nvSpPr>
        <p:spPr/>
        <p:txBody>
          <a:bodyPr/>
          <a:lstStyle/>
          <a:p>
            <a:r>
              <a:rPr lang="en-GB" smtClean="0"/>
              <a:t>G R Davidson</a:t>
            </a:r>
            <a:endParaRPr lang="en-GB"/>
          </a:p>
        </p:txBody>
      </p:sp>
      <p:sp>
        <p:nvSpPr>
          <p:cNvPr id="9" name="Slide Number Placeholder 8"/>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5637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3D49F4-3287-4576-9584-18F912ED9B24}" type="datetime2">
              <a:rPr lang="en-GB" smtClean="0"/>
              <a:t>Friday, 19 September 2014</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74082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3EC19-FECF-4158-A3AD-E24CAB87380F}" type="datetime2">
              <a:rPr lang="en-GB" smtClean="0"/>
              <a:t>Friday, 19 September 2014</a:t>
            </a:fld>
            <a:endParaRPr lang="en-GB"/>
          </a:p>
        </p:txBody>
      </p:sp>
      <p:sp>
        <p:nvSpPr>
          <p:cNvPr id="3" name="Footer Placeholder 2"/>
          <p:cNvSpPr>
            <a:spLocks noGrp="1"/>
          </p:cNvSpPr>
          <p:nvPr>
            <p:ph type="ftr" sz="quarter" idx="11"/>
          </p:nvPr>
        </p:nvSpPr>
        <p:spPr/>
        <p:txBody>
          <a:bodyPr/>
          <a:lstStyle/>
          <a:p>
            <a:r>
              <a:rPr lang="en-GB" smtClean="0"/>
              <a:t>G R Davidson</a:t>
            </a:r>
            <a:endParaRPr lang="en-GB"/>
          </a:p>
        </p:txBody>
      </p:sp>
      <p:sp>
        <p:nvSpPr>
          <p:cNvPr id="4" name="Slide Number Placeholder 3"/>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386533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9AABA-E7B5-490A-8E2C-BF3F29F016C9}" type="datetime2">
              <a:rPr lang="en-GB" smtClean="0"/>
              <a:t>Friday, 19 September 2014</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28132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5A120-08DD-47B4-BAB5-7A9B3A8C93FB}" type="datetime2">
              <a:rPr lang="en-GB" smtClean="0"/>
              <a:t>Friday, 19 September 2014</a:t>
            </a:fld>
            <a:endParaRPr lang="en-GB"/>
          </a:p>
        </p:txBody>
      </p:sp>
      <p:sp>
        <p:nvSpPr>
          <p:cNvPr id="6" name="Footer Placeholder 5"/>
          <p:cNvSpPr>
            <a:spLocks noGrp="1"/>
          </p:cNvSpPr>
          <p:nvPr>
            <p:ph type="ftr" sz="quarter" idx="11"/>
          </p:nvPr>
        </p:nvSpPr>
        <p:spPr/>
        <p:txBody>
          <a:bodyPr/>
          <a:lstStyle/>
          <a:p>
            <a:r>
              <a:rPr lang="en-GB" smtClean="0"/>
              <a:t>G R Davidson</a:t>
            </a:r>
            <a:endParaRPr lang="en-GB"/>
          </a:p>
        </p:txBody>
      </p:sp>
      <p:sp>
        <p:nvSpPr>
          <p:cNvPr id="7" name="Slide Number Placeholder 6"/>
          <p:cNvSpPr>
            <a:spLocks noGrp="1"/>
          </p:cNvSpPr>
          <p:nvPr>
            <p:ph type="sldNum" sz="quarter" idx="12"/>
          </p:nvPr>
        </p:nvSpPr>
        <p:spPr/>
        <p:txBody>
          <a:bodyPr/>
          <a:lstStyle/>
          <a:p>
            <a:fld id="{DEC60EA4-28BE-4436-9F73-4090B429F4F1}" type="slidenum">
              <a:rPr lang="en-GB" smtClean="0"/>
              <a:t>‹#›</a:t>
            </a:fld>
            <a:endParaRPr lang="en-GB"/>
          </a:p>
        </p:txBody>
      </p:sp>
    </p:spTree>
    <p:extLst>
      <p:ext uri="{BB962C8B-B14F-4D97-AF65-F5344CB8AC3E}">
        <p14:creationId xmlns:p14="http://schemas.microsoft.com/office/powerpoint/2010/main" val="19593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2000">
              <a:schemeClr val="accent5">
                <a:lumMod val="0"/>
                <a:lumOff val="100000"/>
              </a:schemeClr>
            </a:gs>
            <a:gs pos="0">
              <a:schemeClr val="accent2">
                <a:lumMod val="40000"/>
                <a:lumOff val="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3034680" cy="365125"/>
          </a:xfrm>
          <a:prstGeom prst="rect">
            <a:avLst/>
          </a:prstGeom>
        </p:spPr>
        <p:txBody>
          <a:bodyPr vert="horz" lIns="91440" tIns="45720" rIns="91440" bIns="45720" rtlCol="0" anchor="ctr"/>
          <a:lstStyle>
            <a:lvl1pPr algn="l">
              <a:defRPr sz="1200" b="1" i="0">
                <a:solidFill>
                  <a:srgbClr val="FF0000"/>
                </a:solidFill>
                <a:latin typeface="Comic Sans MS" pitchFamily="66" charset="0"/>
              </a:defRPr>
            </a:lvl1pPr>
          </a:lstStyle>
          <a:p>
            <a:fld id="{5ACCD828-A6A4-42F6-B565-0CF21A54DCA0}" type="datetime2">
              <a:rPr lang="en-GB" smtClean="0"/>
              <a:pPr/>
              <a:t>Friday, 19 September 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0">
                <a:solidFill>
                  <a:srgbClr val="FF0000"/>
                </a:solidFill>
                <a:latin typeface="Comic Sans MS" pitchFamily="66" charset="0"/>
              </a:defRPr>
            </a:lvl1pPr>
          </a:lstStyle>
          <a:p>
            <a:r>
              <a:rPr lang="en-GB" smtClean="0"/>
              <a:t>G R Davidson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i="0">
                <a:solidFill>
                  <a:srgbClr val="FF0000"/>
                </a:solidFill>
                <a:latin typeface="Comic Sans MS" pitchFamily="66" charset="0"/>
              </a:defRPr>
            </a:lvl1pPr>
          </a:lstStyle>
          <a:p>
            <a:r>
              <a:rPr lang="en-GB" dirty="0" smtClean="0"/>
              <a:t>Slide </a:t>
            </a:r>
            <a:fld id="{DEC60EA4-28BE-4436-9F73-4090B429F4F1}" type="slidenum">
              <a:rPr lang="en-GB" smtClean="0"/>
              <a:pPr/>
              <a:t>‹#›</a:t>
            </a:fld>
            <a:endParaRPr lang="en-GB" dirty="0"/>
          </a:p>
        </p:txBody>
      </p:sp>
    </p:spTree>
    <p:extLst>
      <p:ext uri="{BB962C8B-B14F-4D97-AF65-F5344CB8AC3E}">
        <p14:creationId xmlns:p14="http://schemas.microsoft.com/office/powerpoint/2010/main" val="392259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Biology</a:t>
            </a:r>
            <a:endParaRPr lang="en-GB" dirty="0"/>
          </a:p>
        </p:txBody>
      </p:sp>
      <p:sp>
        <p:nvSpPr>
          <p:cNvPr id="3" name="Subtitle 2"/>
          <p:cNvSpPr>
            <a:spLocks noGrp="1"/>
          </p:cNvSpPr>
          <p:nvPr>
            <p:ph type="subTitle" idx="1"/>
          </p:nvPr>
        </p:nvSpPr>
        <p:spPr/>
        <p:txBody>
          <a:bodyPr/>
          <a:lstStyle/>
          <a:p>
            <a:r>
              <a:rPr lang="en-GB" dirty="0" smtClean="0">
                <a:solidFill>
                  <a:srgbClr val="0000FF"/>
                </a:solidFill>
              </a:rPr>
              <a:t>Gene Expression</a:t>
            </a:r>
            <a:endParaRPr lang="en-GB" dirty="0">
              <a:solidFill>
                <a:srgbClr val="0000FF"/>
              </a:solidFill>
            </a:endParaRPr>
          </a:p>
        </p:txBody>
      </p:sp>
      <p:sp>
        <p:nvSpPr>
          <p:cNvPr id="4" name="TextBox 3"/>
          <p:cNvSpPr txBox="1"/>
          <p:nvPr/>
        </p:nvSpPr>
        <p:spPr>
          <a:xfrm rot="20391039">
            <a:off x="6066979" y="5744685"/>
            <a:ext cx="2640466" cy="369332"/>
          </a:xfrm>
          <a:prstGeom prst="rect">
            <a:avLst/>
          </a:prstGeom>
          <a:noFill/>
        </p:spPr>
        <p:txBody>
          <a:bodyPr wrap="none" rtlCol="0">
            <a:spAutoFit/>
          </a:bodyPr>
          <a:lstStyle/>
          <a:p>
            <a:r>
              <a:rPr lang="en-GB" b="1" spc="300" dirty="0" smtClean="0">
                <a:solidFill>
                  <a:srgbClr val="FF0000"/>
                </a:solidFill>
                <a:effectLst>
                  <a:outerShdw blurRad="38100" dist="38100" dir="2700000" algn="tl">
                    <a:srgbClr val="000000">
                      <a:alpha val="43137"/>
                    </a:srgbClr>
                  </a:outerShdw>
                </a:effectLst>
                <a:latin typeface="Comic Sans MS" pitchFamily="66" charset="0"/>
              </a:rPr>
              <a:t>Mr G R Davidson</a:t>
            </a:r>
            <a:endParaRPr lang="en-GB" b="1" spc="300" dirty="0">
              <a:solidFill>
                <a:srgbClr val="FF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2124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Synthesis</a:t>
            </a:r>
            <a:endParaRPr lang="en-GB" dirty="0"/>
          </a:p>
        </p:txBody>
      </p:sp>
      <p:sp>
        <p:nvSpPr>
          <p:cNvPr id="3" name="Content Placeholder 2"/>
          <p:cNvSpPr>
            <a:spLocks noGrp="1"/>
          </p:cNvSpPr>
          <p:nvPr>
            <p:ph idx="1"/>
          </p:nvPr>
        </p:nvSpPr>
        <p:spPr/>
        <p:txBody>
          <a:bodyPr>
            <a:normAutofit/>
          </a:bodyPr>
          <a:lstStyle/>
          <a:p>
            <a:r>
              <a:rPr lang="en-GB" dirty="0" smtClean="0"/>
              <a:t>RNA is constructed in a similar way to DNA in that it is made of nucleotides.</a:t>
            </a:r>
          </a:p>
          <a:p>
            <a:r>
              <a:rPr lang="en-GB" dirty="0" smtClean="0"/>
              <a:t>However, the nucleotides of RNA are made of ribose sugar, phosphate and a base.</a:t>
            </a:r>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dirty="0"/>
          </a:p>
        </p:txBody>
      </p:sp>
      <p:sp>
        <p:nvSpPr>
          <p:cNvPr id="5" name="Footer Placeholder 4"/>
          <p:cNvSpPr>
            <a:spLocks noGrp="1"/>
          </p:cNvSpPr>
          <p:nvPr>
            <p:ph type="ftr" sz="quarter" idx="11"/>
          </p:nvPr>
        </p:nvSpPr>
        <p:spPr/>
        <p:txBody>
          <a:bodyPr/>
          <a:lstStyle/>
          <a:p>
            <a:r>
              <a:rPr lang="en-GB" dirty="0" smtClean="0"/>
              <a:t>G R Davidson</a:t>
            </a:r>
            <a:endParaRPr lang="en-GB" dirty="0"/>
          </a:p>
        </p:txBody>
      </p:sp>
      <p:sp>
        <p:nvSpPr>
          <p:cNvPr id="6" name="Slide Number Placeholder 5"/>
          <p:cNvSpPr>
            <a:spLocks noGrp="1"/>
          </p:cNvSpPr>
          <p:nvPr>
            <p:ph type="sldNum" sz="quarter" idx="12"/>
          </p:nvPr>
        </p:nvSpPr>
        <p:spPr/>
        <p:txBody>
          <a:bodyPr/>
          <a:lstStyle/>
          <a:p>
            <a:fld id="{DEC60EA4-28BE-4436-9F73-4090B429F4F1}" type="slidenum">
              <a:rPr lang="en-GB" smtClean="0"/>
              <a:t>10</a:t>
            </a:fld>
            <a:endParaRPr lang="en-GB" dirty="0"/>
          </a:p>
        </p:txBody>
      </p:sp>
      <p:grpSp>
        <p:nvGrpSpPr>
          <p:cNvPr id="15" name="Group 14"/>
          <p:cNvGrpSpPr/>
          <p:nvPr/>
        </p:nvGrpSpPr>
        <p:grpSpPr>
          <a:xfrm>
            <a:off x="3120405" y="4149080"/>
            <a:ext cx="2820542" cy="1385888"/>
            <a:chOff x="3491880" y="2924944"/>
            <a:chExt cx="2820542" cy="1385888"/>
          </a:xfrm>
        </p:grpSpPr>
        <p:sp>
          <p:nvSpPr>
            <p:cNvPr id="16" name="AutoShape 5"/>
            <p:cNvSpPr>
              <a:spLocks noChangeArrowheads="1"/>
            </p:cNvSpPr>
            <p:nvPr/>
          </p:nvSpPr>
          <p:spPr bwMode="auto">
            <a:xfrm>
              <a:off x="3983559" y="3285307"/>
              <a:ext cx="1079500" cy="1025525"/>
            </a:xfrm>
            <a:prstGeom prst="pentagon">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omic Sans MS" pitchFamily="66" charset="0"/>
              </a:endParaRPr>
            </a:p>
          </p:txBody>
        </p:sp>
        <p:sp>
          <p:nvSpPr>
            <p:cNvPr id="17" name="Line 6"/>
            <p:cNvSpPr>
              <a:spLocks noChangeShapeType="1"/>
            </p:cNvSpPr>
            <p:nvPr/>
          </p:nvSpPr>
          <p:spPr bwMode="auto">
            <a:xfrm flipH="1" flipV="1">
              <a:off x="3851920" y="3356742"/>
              <a:ext cx="131639" cy="3222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18" name="Line 8"/>
            <p:cNvSpPr>
              <a:spLocks noChangeShapeType="1"/>
            </p:cNvSpPr>
            <p:nvPr/>
          </p:nvSpPr>
          <p:spPr bwMode="auto">
            <a:xfrm rot="16200000" flipV="1">
              <a:off x="5221809" y="3517082"/>
              <a:ext cx="0" cy="3222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atin typeface="Comic Sans MS" pitchFamily="66" charset="0"/>
              </a:endParaRPr>
            </a:p>
          </p:txBody>
        </p:sp>
        <p:sp>
          <p:nvSpPr>
            <p:cNvPr id="19" name="Text Box 9"/>
            <p:cNvSpPr txBox="1">
              <a:spLocks noChangeArrowheads="1"/>
            </p:cNvSpPr>
            <p:nvPr/>
          </p:nvSpPr>
          <p:spPr bwMode="auto">
            <a:xfrm>
              <a:off x="5377384" y="3478982"/>
              <a:ext cx="935038" cy="3698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sz="1800">
                  <a:latin typeface="Comic Sans MS" pitchFamily="66" charset="0"/>
                </a:rPr>
                <a:t>Base</a:t>
              </a:r>
              <a:endParaRPr lang="en-US" sz="1800">
                <a:latin typeface="Comic Sans MS" pitchFamily="66" charset="0"/>
              </a:endParaRPr>
            </a:p>
          </p:txBody>
        </p:sp>
        <p:sp>
          <p:nvSpPr>
            <p:cNvPr id="20" name="Text Box 10"/>
            <p:cNvSpPr txBox="1">
              <a:spLocks noChangeArrowheads="1"/>
            </p:cNvSpPr>
            <p:nvPr/>
          </p:nvSpPr>
          <p:spPr bwMode="auto">
            <a:xfrm>
              <a:off x="3925977" y="3578701"/>
              <a:ext cx="11509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sz="1400" b="1" dirty="0" smtClean="0">
                  <a:latin typeface="Comic Sans MS" pitchFamily="66" charset="0"/>
                </a:rPr>
                <a:t>ribose </a:t>
              </a:r>
              <a:r>
                <a:rPr lang="en-GB" sz="1400" b="1" dirty="0">
                  <a:latin typeface="Comic Sans MS" pitchFamily="66" charset="0"/>
                </a:rPr>
                <a:t>sugar</a:t>
              </a:r>
              <a:endParaRPr lang="en-US" sz="1400" b="1" dirty="0">
                <a:latin typeface="Comic Sans MS" pitchFamily="66" charset="0"/>
              </a:endParaRPr>
            </a:p>
          </p:txBody>
        </p:sp>
        <p:grpSp>
          <p:nvGrpSpPr>
            <p:cNvPr id="21" name="Group 20"/>
            <p:cNvGrpSpPr/>
            <p:nvPr/>
          </p:nvGrpSpPr>
          <p:grpSpPr>
            <a:xfrm>
              <a:off x="3491880" y="2924944"/>
              <a:ext cx="719138" cy="431800"/>
              <a:chOff x="3635896" y="2924944"/>
              <a:chExt cx="719138" cy="431800"/>
            </a:xfrm>
          </p:grpSpPr>
          <p:sp>
            <p:nvSpPr>
              <p:cNvPr id="22" name="Oval 7"/>
              <p:cNvSpPr>
                <a:spLocks noChangeArrowheads="1"/>
              </p:cNvSpPr>
              <p:nvPr/>
            </p:nvSpPr>
            <p:spPr bwMode="auto">
              <a:xfrm>
                <a:off x="3767659" y="2924944"/>
                <a:ext cx="431800" cy="431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omic Sans MS" pitchFamily="66" charset="0"/>
                </a:endParaRPr>
              </a:p>
            </p:txBody>
          </p:sp>
          <p:sp>
            <p:nvSpPr>
              <p:cNvPr id="23" name="Text Box 11"/>
              <p:cNvSpPr txBox="1">
                <a:spLocks noChangeArrowheads="1"/>
              </p:cNvSpPr>
              <p:nvPr/>
            </p:nvSpPr>
            <p:spPr bwMode="auto">
              <a:xfrm>
                <a:off x="3635896" y="2958282"/>
                <a:ext cx="7191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sz="1800" dirty="0">
                    <a:latin typeface="Comic Sans MS" pitchFamily="66" charset="0"/>
                  </a:rPr>
                  <a:t>P</a:t>
                </a:r>
                <a:endParaRPr lang="en-US" sz="1800" dirty="0">
                  <a:latin typeface="Comic Sans MS" pitchFamily="66" charset="0"/>
                </a:endParaRPr>
              </a:p>
            </p:txBody>
          </p:sp>
        </p:grpSp>
      </p:grpSp>
    </p:spTree>
    <p:extLst>
      <p:ext uri="{BB962C8B-B14F-4D97-AF65-F5344CB8AC3E}">
        <p14:creationId xmlns:p14="http://schemas.microsoft.com/office/powerpoint/2010/main" val="222937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Synthesis</a:t>
            </a:r>
            <a:endParaRPr lang="en-GB" dirty="0"/>
          </a:p>
        </p:txBody>
      </p:sp>
      <p:sp>
        <p:nvSpPr>
          <p:cNvPr id="3" name="Content Placeholder 2"/>
          <p:cNvSpPr>
            <a:spLocks noGrp="1"/>
          </p:cNvSpPr>
          <p:nvPr>
            <p:ph idx="1"/>
          </p:nvPr>
        </p:nvSpPr>
        <p:spPr/>
        <p:txBody>
          <a:bodyPr>
            <a:normAutofit/>
          </a:bodyPr>
          <a:lstStyle/>
          <a:p>
            <a:r>
              <a:rPr lang="en-GB" smtClean="0"/>
              <a:t>The </a:t>
            </a:r>
            <a:r>
              <a:rPr lang="en-GB" dirty="0" smtClean="0"/>
              <a:t>bases are the same as DNA except that uracil (U) replaces thymine (T).</a:t>
            </a:r>
          </a:p>
          <a:p>
            <a:r>
              <a:rPr lang="en-GB" dirty="0" smtClean="0"/>
              <a:t>RNA is also only a single strand unlike DNA which is a double strand.</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dirty="0"/>
          </a:p>
        </p:txBody>
      </p:sp>
      <p:sp>
        <p:nvSpPr>
          <p:cNvPr id="5" name="Footer Placeholder 4"/>
          <p:cNvSpPr>
            <a:spLocks noGrp="1"/>
          </p:cNvSpPr>
          <p:nvPr>
            <p:ph type="ftr" sz="quarter" idx="11"/>
          </p:nvPr>
        </p:nvSpPr>
        <p:spPr/>
        <p:txBody>
          <a:bodyPr/>
          <a:lstStyle/>
          <a:p>
            <a:r>
              <a:rPr lang="en-GB" dirty="0" smtClean="0"/>
              <a:t>G R Davidson</a:t>
            </a:r>
            <a:endParaRPr lang="en-GB" dirty="0"/>
          </a:p>
        </p:txBody>
      </p:sp>
      <p:sp>
        <p:nvSpPr>
          <p:cNvPr id="6" name="Slide Number Placeholder 5"/>
          <p:cNvSpPr>
            <a:spLocks noGrp="1"/>
          </p:cNvSpPr>
          <p:nvPr>
            <p:ph type="sldNum" sz="quarter" idx="12"/>
          </p:nvPr>
        </p:nvSpPr>
        <p:spPr/>
        <p:txBody>
          <a:bodyPr/>
          <a:lstStyle/>
          <a:p>
            <a:fld id="{DEC60EA4-28BE-4436-9F73-4090B429F4F1}" type="slidenum">
              <a:rPr lang="en-GB" smtClean="0"/>
              <a:t>11</a:t>
            </a:fld>
            <a:endParaRPr lang="en-GB" dirty="0"/>
          </a:p>
        </p:txBody>
      </p:sp>
    </p:spTree>
    <p:extLst>
      <p:ext uri="{BB962C8B-B14F-4D97-AF65-F5344CB8AC3E}">
        <p14:creationId xmlns:p14="http://schemas.microsoft.com/office/powerpoint/2010/main" val="2229379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685800" y="6400800"/>
            <a:ext cx="3381375" cy="457200"/>
          </a:xfrm>
        </p:spPr>
        <p:txBody>
          <a:bodyPr/>
          <a:lstStyle/>
          <a:p>
            <a:pPr>
              <a:defRPr/>
            </a:pPr>
            <a:fld id="{8CDF4E1F-3B10-4DBE-8E80-C51EAA23AC68}" type="datetime2">
              <a:rPr lang="en-GB"/>
              <a:pPr>
                <a:defRPr/>
              </a:pPr>
              <a:t>Friday, 19 September 2014</a:t>
            </a:fld>
            <a:endParaRPr lang="en-GB" dirty="0"/>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858F59DB-D403-425C-89CE-E67FC33467F9}" type="slidenum">
              <a:rPr lang="en-GB"/>
              <a:pPr>
                <a:defRPr/>
              </a:pPr>
              <a:t>12</a:t>
            </a:fld>
            <a:endParaRPr lang="en-GB"/>
          </a:p>
        </p:txBody>
      </p:sp>
      <p:sp>
        <p:nvSpPr>
          <p:cNvPr id="15365" name="Rectangle 2"/>
          <p:cNvSpPr>
            <a:spLocks noGrp="1" noChangeArrowheads="1"/>
          </p:cNvSpPr>
          <p:nvPr>
            <p:ph type="title"/>
          </p:nvPr>
        </p:nvSpPr>
        <p:spPr/>
        <p:txBody>
          <a:bodyPr/>
          <a:lstStyle/>
          <a:p>
            <a:pPr eaLnBrk="1" hangingPunct="1"/>
            <a:r>
              <a:rPr lang="en-GB" smtClean="0"/>
              <a:t>Protein Synthesis</a:t>
            </a:r>
          </a:p>
        </p:txBody>
      </p:sp>
      <p:sp>
        <p:nvSpPr>
          <p:cNvPr id="15366" name="Rectangle 3"/>
          <p:cNvSpPr>
            <a:spLocks noGrp="1" noChangeArrowheads="1"/>
          </p:cNvSpPr>
          <p:nvPr>
            <p:ph type="body" idx="1"/>
          </p:nvPr>
        </p:nvSpPr>
        <p:spPr/>
        <p:txBody>
          <a:bodyPr/>
          <a:lstStyle/>
          <a:p>
            <a:pPr eaLnBrk="1" hangingPunct="1"/>
            <a:r>
              <a:rPr lang="en-GB" smtClean="0">
                <a:cs typeface="Times New Roman" pitchFamily="18" charset="0"/>
              </a:rPr>
              <a:t>The sequence of bases along a strand of DNA is anything but random. </a:t>
            </a:r>
          </a:p>
          <a:p>
            <a:pPr eaLnBrk="1" hangingPunct="1"/>
            <a:r>
              <a:rPr lang="en-GB" smtClean="0">
                <a:cs typeface="Times New Roman" pitchFamily="18" charset="0"/>
              </a:rPr>
              <a:t>The order of bases is called the genetic code. </a:t>
            </a:r>
          </a:p>
          <a:p>
            <a:pPr eaLnBrk="1" hangingPunct="1"/>
            <a:r>
              <a:rPr lang="en-GB" smtClean="0">
                <a:cs typeface="Times New Roman" pitchFamily="18" charset="0"/>
              </a:rPr>
              <a:t>The code is actually a ‘recipe’ for protein production. </a:t>
            </a:r>
          </a:p>
        </p:txBody>
      </p:sp>
    </p:spTree>
    <p:extLst>
      <p:ext uri="{BB962C8B-B14F-4D97-AF65-F5344CB8AC3E}">
        <p14:creationId xmlns:p14="http://schemas.microsoft.com/office/powerpoint/2010/main" val="248319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96E90B1-1748-4470-B106-3B27733FE24D}"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BAE1AD0C-865C-4A85-A9F5-697B5F1BCEBB}" type="slidenum">
              <a:rPr lang="en-GB"/>
              <a:pPr>
                <a:defRPr/>
              </a:pPr>
              <a:t>13</a:t>
            </a:fld>
            <a:endParaRPr lang="en-GB"/>
          </a:p>
        </p:txBody>
      </p:sp>
      <p:sp>
        <p:nvSpPr>
          <p:cNvPr id="16389" name="Rectangle 2"/>
          <p:cNvSpPr>
            <a:spLocks noGrp="1" noChangeArrowheads="1"/>
          </p:cNvSpPr>
          <p:nvPr>
            <p:ph type="title"/>
          </p:nvPr>
        </p:nvSpPr>
        <p:spPr/>
        <p:txBody>
          <a:bodyPr/>
          <a:lstStyle/>
          <a:p>
            <a:pPr eaLnBrk="1" hangingPunct="1"/>
            <a:r>
              <a:rPr lang="en-GB" smtClean="0"/>
              <a:t>Protein Synthesis</a:t>
            </a:r>
          </a:p>
        </p:txBody>
      </p:sp>
      <p:sp>
        <p:nvSpPr>
          <p:cNvPr id="16390" name="Rectangle 3"/>
          <p:cNvSpPr>
            <a:spLocks noGrp="1" noChangeArrowheads="1"/>
          </p:cNvSpPr>
          <p:nvPr>
            <p:ph type="body" idx="1"/>
          </p:nvPr>
        </p:nvSpPr>
        <p:spPr/>
        <p:txBody>
          <a:bodyPr/>
          <a:lstStyle/>
          <a:p>
            <a:pPr eaLnBrk="1" hangingPunct="1"/>
            <a:r>
              <a:rPr lang="en-GB" sz="2800" smtClean="0">
                <a:cs typeface="Times New Roman" pitchFamily="18" charset="0"/>
              </a:rPr>
              <a:t>Proteins are chains of amino acids of which there are twenty in nature , so it follows that the DNA code should be able to specify at least 20 different items.</a:t>
            </a:r>
          </a:p>
          <a:p>
            <a:pPr eaLnBrk="1" hangingPunct="1"/>
            <a:r>
              <a:rPr lang="en-GB" sz="2800" smtClean="0">
                <a:cs typeface="Times New Roman" pitchFamily="18" charset="0"/>
              </a:rPr>
              <a:t>To do this, the bases of DNA are grouped in threes, these are called triplets of bases, each containing a triplet code for a specific amino acid.</a:t>
            </a:r>
          </a:p>
        </p:txBody>
      </p:sp>
    </p:spTree>
    <p:extLst>
      <p:ext uri="{BB962C8B-B14F-4D97-AF65-F5344CB8AC3E}">
        <p14:creationId xmlns:p14="http://schemas.microsoft.com/office/powerpoint/2010/main" val="3796891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19C686F-F553-4111-9182-363989659A98}"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9ECC343E-3AE1-4C20-8E42-DC4268F8C34E}" type="slidenum">
              <a:rPr lang="en-GB"/>
              <a:pPr>
                <a:defRPr/>
              </a:pPr>
              <a:t>14</a:t>
            </a:fld>
            <a:endParaRPr lang="en-GB"/>
          </a:p>
        </p:txBody>
      </p:sp>
      <p:sp>
        <p:nvSpPr>
          <p:cNvPr id="17413" name="Rectangle 2"/>
          <p:cNvSpPr>
            <a:spLocks noGrp="1" noChangeArrowheads="1"/>
          </p:cNvSpPr>
          <p:nvPr>
            <p:ph type="title"/>
          </p:nvPr>
        </p:nvSpPr>
        <p:spPr/>
        <p:txBody>
          <a:bodyPr/>
          <a:lstStyle/>
          <a:p>
            <a:pPr eaLnBrk="1" hangingPunct="1"/>
            <a:r>
              <a:rPr lang="en-GB" smtClean="0"/>
              <a:t>Protein Synthesis</a:t>
            </a:r>
          </a:p>
        </p:txBody>
      </p:sp>
      <p:sp>
        <p:nvSpPr>
          <p:cNvPr id="17414" name="Rectangle 3"/>
          <p:cNvSpPr>
            <a:spLocks noGrp="1" noChangeArrowheads="1"/>
          </p:cNvSpPr>
          <p:nvPr>
            <p:ph type="body" idx="1"/>
          </p:nvPr>
        </p:nvSpPr>
        <p:spPr/>
        <p:txBody>
          <a:bodyPr/>
          <a:lstStyle/>
          <a:p>
            <a:pPr eaLnBrk="1" hangingPunct="1"/>
            <a:r>
              <a:rPr lang="en-GB" sz="2800" dirty="0" smtClean="0">
                <a:cs typeface="Times New Roman" pitchFamily="18" charset="0"/>
              </a:rPr>
              <a:t>DNA occurs in the nucleus of a cell, and protein synthesis on the ribosomes in the cytoplasm, therefore something must happen which transfers information from one place to another. </a:t>
            </a:r>
          </a:p>
          <a:p>
            <a:pPr eaLnBrk="1" hangingPunct="1"/>
            <a:r>
              <a:rPr lang="en-GB" sz="2800" dirty="0" smtClean="0">
                <a:cs typeface="Times New Roman" pitchFamily="18" charset="0"/>
              </a:rPr>
              <a:t>Protein synthesis occurs in two stages:</a:t>
            </a:r>
          </a:p>
          <a:p>
            <a:pPr lvl="1"/>
            <a:r>
              <a:rPr lang="en-GB" sz="2400" dirty="0">
                <a:cs typeface="Times New Roman" pitchFamily="18" charset="0"/>
              </a:rPr>
              <a:t>Transcription</a:t>
            </a:r>
          </a:p>
          <a:p>
            <a:pPr lvl="1"/>
            <a:r>
              <a:rPr lang="en-GB" sz="2400" dirty="0" smtClean="0">
                <a:cs typeface="Times New Roman" pitchFamily="18" charset="0"/>
              </a:rPr>
              <a:t>Translation</a:t>
            </a:r>
            <a:r>
              <a:rPr lang="en-GB" sz="2400" dirty="0" smtClean="0"/>
              <a:t> </a:t>
            </a:r>
          </a:p>
        </p:txBody>
      </p:sp>
    </p:spTree>
    <p:extLst>
      <p:ext uri="{BB962C8B-B14F-4D97-AF65-F5344CB8AC3E}">
        <p14:creationId xmlns:p14="http://schemas.microsoft.com/office/powerpoint/2010/main" val="1350793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4CD63076-4FCC-46F9-9572-3BE510DD3A59}"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ED5D75AD-FE04-4545-B6F0-73B59914F09E}" type="slidenum">
              <a:rPr lang="en-GB"/>
              <a:pPr>
                <a:defRPr/>
              </a:pPr>
              <a:t>15</a:t>
            </a:fld>
            <a:endParaRPr lang="en-GB"/>
          </a:p>
        </p:txBody>
      </p:sp>
      <p:sp>
        <p:nvSpPr>
          <p:cNvPr id="18437" name="Rectangle 2"/>
          <p:cNvSpPr>
            <a:spLocks noGrp="1" noChangeArrowheads="1"/>
          </p:cNvSpPr>
          <p:nvPr>
            <p:ph type="title"/>
          </p:nvPr>
        </p:nvSpPr>
        <p:spPr/>
        <p:txBody>
          <a:bodyPr/>
          <a:lstStyle/>
          <a:p>
            <a:pPr eaLnBrk="1" hangingPunct="1"/>
            <a:r>
              <a:rPr lang="en-GB" smtClean="0"/>
              <a:t>Transcription</a:t>
            </a:r>
          </a:p>
        </p:txBody>
      </p:sp>
      <p:sp>
        <p:nvSpPr>
          <p:cNvPr id="18438" name="Rectangle 3"/>
          <p:cNvSpPr>
            <a:spLocks noGrp="1" noChangeArrowheads="1"/>
          </p:cNvSpPr>
          <p:nvPr>
            <p:ph type="body" idx="1"/>
          </p:nvPr>
        </p:nvSpPr>
        <p:spPr/>
        <p:txBody>
          <a:bodyPr/>
          <a:lstStyle/>
          <a:p>
            <a:pPr eaLnBrk="1" hangingPunct="1"/>
            <a:r>
              <a:rPr lang="en-GB" sz="2800" dirty="0" smtClean="0">
                <a:cs typeface="Times New Roman" pitchFamily="18" charset="0"/>
              </a:rPr>
              <a:t>The information contained in the DNA code has to be collected and taken out of the nucleus and this is done by another nucleic acid called Ribonucleic Acid (RNA). </a:t>
            </a:r>
          </a:p>
          <a:p>
            <a:pPr>
              <a:lnSpc>
                <a:spcPct val="90000"/>
              </a:lnSpc>
            </a:pPr>
            <a:r>
              <a:rPr lang="en-GB" sz="2800" dirty="0">
                <a:cs typeface="Times New Roman" pitchFamily="18" charset="0"/>
              </a:rPr>
              <a:t>There are two types of RNA</a:t>
            </a:r>
          </a:p>
          <a:p>
            <a:pPr lvl="1">
              <a:lnSpc>
                <a:spcPct val="90000"/>
              </a:lnSpc>
              <a:buNone/>
            </a:pPr>
            <a:r>
              <a:rPr lang="en-GB" sz="2400" dirty="0">
                <a:cs typeface="Times New Roman" pitchFamily="18" charset="0"/>
              </a:rPr>
              <a:t>1. messenger RNA	(mRNA)</a:t>
            </a:r>
          </a:p>
          <a:p>
            <a:pPr lvl="1">
              <a:lnSpc>
                <a:spcPct val="90000"/>
              </a:lnSpc>
              <a:buNone/>
            </a:pPr>
            <a:r>
              <a:rPr lang="en-GB" sz="2400" dirty="0">
                <a:cs typeface="Times New Roman" pitchFamily="18" charset="0"/>
              </a:rPr>
              <a:t>2. transfer RNA	(</a:t>
            </a:r>
            <a:r>
              <a:rPr lang="en-GB" sz="2400" dirty="0" err="1">
                <a:cs typeface="Times New Roman" pitchFamily="18" charset="0"/>
              </a:rPr>
              <a:t>tRNA</a:t>
            </a:r>
            <a:r>
              <a:rPr lang="en-GB" sz="2400" dirty="0">
                <a:cs typeface="Times New Roman" pitchFamily="18" charset="0"/>
              </a:rPr>
              <a:t>)</a:t>
            </a:r>
          </a:p>
          <a:p>
            <a:pPr eaLnBrk="1" hangingPunct="1"/>
            <a:endParaRPr lang="en-GB" sz="2800" dirty="0" smtClean="0">
              <a:cs typeface="Times New Roman" pitchFamily="18" charset="0"/>
            </a:endParaRPr>
          </a:p>
        </p:txBody>
      </p:sp>
    </p:spTree>
    <p:extLst>
      <p:ext uri="{BB962C8B-B14F-4D97-AF65-F5344CB8AC3E}">
        <p14:creationId xmlns:p14="http://schemas.microsoft.com/office/powerpoint/2010/main" val="3176480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FA0E786-A95A-4ADF-9840-01ED5E7E72DF}"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78A85C4E-40C3-416B-A460-851D6600CE52}" type="slidenum">
              <a:rPr lang="en-GB"/>
              <a:pPr>
                <a:defRPr/>
              </a:pPr>
              <a:t>16</a:t>
            </a:fld>
            <a:endParaRPr lang="en-GB"/>
          </a:p>
        </p:txBody>
      </p:sp>
      <p:sp>
        <p:nvSpPr>
          <p:cNvPr id="19461" name="Rectangle 2"/>
          <p:cNvSpPr>
            <a:spLocks noGrp="1" noChangeArrowheads="1"/>
          </p:cNvSpPr>
          <p:nvPr>
            <p:ph type="title"/>
          </p:nvPr>
        </p:nvSpPr>
        <p:spPr/>
        <p:txBody>
          <a:bodyPr/>
          <a:lstStyle/>
          <a:p>
            <a:pPr eaLnBrk="1" hangingPunct="1"/>
            <a:r>
              <a:rPr lang="en-GB" smtClean="0"/>
              <a:t>Transcription</a:t>
            </a:r>
          </a:p>
        </p:txBody>
      </p:sp>
      <p:sp>
        <p:nvSpPr>
          <p:cNvPr id="19462" name="Rectangle 3"/>
          <p:cNvSpPr>
            <a:spLocks noGrp="1" noChangeArrowheads="1"/>
          </p:cNvSpPr>
          <p:nvPr>
            <p:ph type="body" idx="1"/>
          </p:nvPr>
        </p:nvSpPr>
        <p:spPr/>
        <p:txBody>
          <a:bodyPr>
            <a:normAutofit/>
          </a:bodyPr>
          <a:lstStyle/>
          <a:p>
            <a:pPr eaLnBrk="1" hangingPunct="1">
              <a:lnSpc>
                <a:spcPct val="90000"/>
              </a:lnSpc>
            </a:pPr>
            <a:r>
              <a:rPr lang="en-GB" sz="2800" dirty="0" smtClean="0">
                <a:cs typeface="Times New Roman" pitchFamily="18" charset="0"/>
              </a:rPr>
              <a:t>During protein synthesis, the appropriate region of DNA temporarily opens up to expose the bases to produce a strand of mRNA which then leaves the nucleus through the pores.</a:t>
            </a:r>
          </a:p>
          <a:p>
            <a:pPr eaLnBrk="1" hangingPunct="1">
              <a:lnSpc>
                <a:spcPct val="90000"/>
              </a:lnSpc>
            </a:pPr>
            <a:r>
              <a:rPr lang="en-GB" sz="2800" dirty="0" smtClean="0">
                <a:cs typeface="Times New Roman" pitchFamily="18" charset="0"/>
              </a:rPr>
              <a:t>RNA polymerase is the enzyme in charge of transcription and nucleotides are added from the 3’ end.</a:t>
            </a:r>
          </a:p>
          <a:p>
            <a:pPr eaLnBrk="1" hangingPunct="1">
              <a:lnSpc>
                <a:spcPct val="90000"/>
              </a:lnSpc>
            </a:pPr>
            <a:r>
              <a:rPr lang="en-GB" sz="2800" dirty="0" smtClean="0">
                <a:cs typeface="Times New Roman" pitchFamily="18" charset="0"/>
              </a:rPr>
              <a:t>Transcription starts at the ‘promoter region’ of the DNA and ends at the DNA terminator sequence.</a:t>
            </a:r>
          </a:p>
        </p:txBody>
      </p:sp>
    </p:spTree>
    <p:extLst>
      <p:ext uri="{BB962C8B-B14F-4D97-AF65-F5344CB8AC3E}">
        <p14:creationId xmlns:p14="http://schemas.microsoft.com/office/powerpoint/2010/main" val="4214002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FA0E786-A95A-4ADF-9840-01ED5E7E72DF}"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78A85C4E-40C3-416B-A460-851D6600CE52}" type="slidenum">
              <a:rPr lang="en-GB"/>
              <a:pPr>
                <a:defRPr/>
              </a:pPr>
              <a:t>17</a:t>
            </a:fld>
            <a:endParaRPr lang="en-GB"/>
          </a:p>
        </p:txBody>
      </p:sp>
      <p:sp>
        <p:nvSpPr>
          <p:cNvPr id="19461" name="Rectangle 2"/>
          <p:cNvSpPr>
            <a:spLocks noGrp="1" noChangeArrowheads="1"/>
          </p:cNvSpPr>
          <p:nvPr>
            <p:ph type="title"/>
          </p:nvPr>
        </p:nvSpPr>
        <p:spPr/>
        <p:txBody>
          <a:bodyPr/>
          <a:lstStyle/>
          <a:p>
            <a:pPr eaLnBrk="1" hangingPunct="1"/>
            <a:r>
              <a:rPr lang="en-GB" smtClean="0"/>
              <a:t>Transcription</a:t>
            </a:r>
          </a:p>
        </p:txBody>
      </p:sp>
      <p:sp>
        <p:nvSpPr>
          <p:cNvPr id="19462" name="Rectangle 3"/>
          <p:cNvSpPr>
            <a:spLocks noGrp="1" noChangeArrowheads="1"/>
          </p:cNvSpPr>
          <p:nvPr>
            <p:ph type="body" idx="1"/>
          </p:nvPr>
        </p:nvSpPr>
        <p:spPr/>
        <p:txBody>
          <a:bodyPr>
            <a:normAutofit/>
          </a:bodyPr>
          <a:lstStyle/>
          <a:p>
            <a:pPr eaLnBrk="1" hangingPunct="1">
              <a:lnSpc>
                <a:spcPct val="90000"/>
              </a:lnSpc>
            </a:pPr>
            <a:r>
              <a:rPr lang="en-GB" sz="2800" dirty="0" smtClean="0">
                <a:cs typeface="Times New Roman" pitchFamily="18" charset="0"/>
              </a:rPr>
              <a:t>The mRNA template is made of triplet bases called </a:t>
            </a:r>
            <a:r>
              <a:rPr lang="en-GB" sz="2800" b="1" u="sng" dirty="0" smtClean="0">
                <a:cs typeface="Times New Roman" pitchFamily="18" charset="0"/>
              </a:rPr>
              <a:t>codons</a:t>
            </a:r>
            <a:r>
              <a:rPr lang="en-GB" sz="2800" dirty="0">
                <a:cs typeface="Times New Roman" pitchFamily="18" charset="0"/>
              </a:rPr>
              <a:t> </a:t>
            </a:r>
            <a:r>
              <a:rPr lang="en-GB" sz="2800" dirty="0" smtClean="0">
                <a:cs typeface="Times New Roman" pitchFamily="18" charset="0"/>
              </a:rPr>
              <a:t>and is called the </a:t>
            </a:r>
            <a:r>
              <a:rPr lang="en-GB" sz="2800" b="1" u="sng" dirty="0" smtClean="0">
                <a:cs typeface="Times New Roman" pitchFamily="18" charset="0"/>
              </a:rPr>
              <a:t>primary transcript</a:t>
            </a:r>
            <a:r>
              <a:rPr lang="en-GB" sz="2800" dirty="0" smtClean="0">
                <a:cs typeface="Times New Roman" pitchFamily="18" charset="0"/>
              </a:rPr>
              <a:t>.</a:t>
            </a:r>
          </a:p>
          <a:p>
            <a:pPr eaLnBrk="1" hangingPunct="1">
              <a:lnSpc>
                <a:spcPct val="90000"/>
              </a:lnSpc>
            </a:pPr>
            <a:r>
              <a:rPr lang="en-GB" sz="2800" dirty="0" smtClean="0">
                <a:cs typeface="Times New Roman" pitchFamily="18" charset="0"/>
              </a:rPr>
              <a:t>The original DNA template is made up of coding and non-coding sections.</a:t>
            </a:r>
          </a:p>
          <a:p>
            <a:pPr eaLnBrk="1" hangingPunct="1">
              <a:lnSpc>
                <a:spcPct val="90000"/>
              </a:lnSpc>
            </a:pPr>
            <a:r>
              <a:rPr lang="en-GB" sz="2800" dirty="0" smtClean="0">
                <a:cs typeface="Times New Roman" pitchFamily="18" charset="0"/>
              </a:rPr>
              <a:t>The coding sections are called </a:t>
            </a:r>
            <a:r>
              <a:rPr lang="en-GB" sz="2800" b="1" u="sng" dirty="0" smtClean="0">
                <a:cs typeface="Times New Roman" pitchFamily="18" charset="0"/>
              </a:rPr>
              <a:t>exons</a:t>
            </a:r>
            <a:r>
              <a:rPr lang="en-GB" sz="2800" dirty="0" smtClean="0">
                <a:cs typeface="Times New Roman" pitchFamily="18" charset="0"/>
              </a:rPr>
              <a:t> and the non-coding sections are called </a:t>
            </a:r>
            <a:r>
              <a:rPr lang="en-GB" sz="2800" b="1" u="sng" dirty="0">
                <a:cs typeface="Times New Roman" pitchFamily="18" charset="0"/>
              </a:rPr>
              <a:t>introns</a:t>
            </a:r>
            <a:r>
              <a:rPr lang="en-GB" sz="2800" dirty="0" smtClean="0">
                <a:cs typeface="Times New Roman" pitchFamily="18" charset="0"/>
              </a:rPr>
              <a:t>.</a:t>
            </a:r>
          </a:p>
          <a:p>
            <a:pPr eaLnBrk="1" hangingPunct="1">
              <a:lnSpc>
                <a:spcPct val="90000"/>
              </a:lnSpc>
            </a:pPr>
            <a:r>
              <a:rPr lang="en-GB" sz="2800" dirty="0" smtClean="0">
                <a:cs typeface="Times New Roman" pitchFamily="18" charset="0"/>
              </a:rPr>
              <a:t>This means the primary transcript is made up of exons and introns.</a:t>
            </a:r>
            <a:endParaRPr lang="en-GB" sz="2800" dirty="0" smtClean="0"/>
          </a:p>
        </p:txBody>
      </p:sp>
      <p:grpSp>
        <p:nvGrpSpPr>
          <p:cNvPr id="3" name="Group 2"/>
          <p:cNvGrpSpPr/>
          <p:nvPr/>
        </p:nvGrpSpPr>
        <p:grpSpPr>
          <a:xfrm>
            <a:off x="899592" y="5517232"/>
            <a:ext cx="7464354" cy="288032"/>
            <a:chOff x="899592" y="5517232"/>
            <a:chExt cx="7464354" cy="288032"/>
          </a:xfrm>
        </p:grpSpPr>
        <p:sp>
          <p:nvSpPr>
            <p:cNvPr id="2" name="Rectangle 1"/>
            <p:cNvSpPr/>
            <p:nvPr/>
          </p:nvSpPr>
          <p:spPr>
            <a:xfrm>
              <a:off x="2915816"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8" name="Rectangle 7"/>
            <p:cNvSpPr/>
            <p:nvPr/>
          </p:nvSpPr>
          <p:spPr>
            <a:xfrm>
              <a:off x="3779912" y="5517232"/>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9" name="Rectangle 8"/>
            <p:cNvSpPr/>
            <p:nvPr/>
          </p:nvSpPr>
          <p:spPr>
            <a:xfrm>
              <a:off x="4623652"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10" name="Rectangle 9"/>
            <p:cNvSpPr/>
            <p:nvPr/>
          </p:nvSpPr>
          <p:spPr>
            <a:xfrm>
              <a:off x="5487748" y="5517232"/>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11" name="Rectangle 10"/>
            <p:cNvSpPr/>
            <p:nvPr/>
          </p:nvSpPr>
          <p:spPr>
            <a:xfrm>
              <a:off x="1183502"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12" name="Rectangle 11"/>
            <p:cNvSpPr/>
            <p:nvPr/>
          </p:nvSpPr>
          <p:spPr>
            <a:xfrm>
              <a:off x="1763688" y="5517232"/>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13" name="Rectangle 12"/>
            <p:cNvSpPr/>
            <p:nvPr/>
          </p:nvSpPr>
          <p:spPr>
            <a:xfrm>
              <a:off x="899592"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14" name="Rectangle 13"/>
            <p:cNvSpPr/>
            <p:nvPr/>
          </p:nvSpPr>
          <p:spPr>
            <a:xfrm>
              <a:off x="7215940" y="5517232"/>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15" name="Rectangle 14"/>
            <p:cNvSpPr/>
            <p:nvPr/>
          </p:nvSpPr>
          <p:spPr>
            <a:xfrm>
              <a:off x="6351844"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grpSp>
    </p:spTree>
    <p:extLst>
      <p:ext uri="{BB962C8B-B14F-4D97-AF65-F5344CB8AC3E}">
        <p14:creationId xmlns:p14="http://schemas.microsoft.com/office/powerpoint/2010/main" val="421400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Transcription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introns have a number of functions:</a:t>
            </a:r>
          </a:p>
          <a:p>
            <a:pPr lvl="1"/>
            <a:r>
              <a:rPr lang="en-GB" dirty="0" smtClean="0"/>
              <a:t>Transcribed to form RNA but they are not translated in to proteins.</a:t>
            </a:r>
          </a:p>
          <a:p>
            <a:pPr lvl="1"/>
            <a:r>
              <a:rPr lang="en-GB" dirty="0" smtClean="0"/>
              <a:t>Some are mistakes.</a:t>
            </a:r>
          </a:p>
          <a:p>
            <a:pPr lvl="1"/>
            <a:r>
              <a:rPr lang="en-GB" dirty="0" smtClean="0"/>
              <a:t>Regulation of transcription, e.g. switching off neighbouring genes.</a:t>
            </a:r>
          </a:p>
          <a:p>
            <a:r>
              <a:rPr lang="en-GB" dirty="0" smtClean="0"/>
              <a:t>Once the primary transcript is made, the introns need to be cut out and the exons are then spliced together to form the complete mRNA molecule.</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18</a:t>
            </a:fld>
            <a:endParaRPr lang="en-GB"/>
          </a:p>
        </p:txBody>
      </p:sp>
    </p:spTree>
    <p:extLst>
      <p:ext uri="{BB962C8B-B14F-4D97-AF65-F5344CB8AC3E}">
        <p14:creationId xmlns:p14="http://schemas.microsoft.com/office/powerpoint/2010/main" val="2551581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Transcription</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19</a:t>
            </a:fld>
            <a:endParaRPr lang="en-GB"/>
          </a:p>
        </p:txBody>
      </p:sp>
      <p:grpSp>
        <p:nvGrpSpPr>
          <p:cNvPr id="3" name="Group 2"/>
          <p:cNvGrpSpPr/>
          <p:nvPr/>
        </p:nvGrpSpPr>
        <p:grpSpPr>
          <a:xfrm>
            <a:off x="1623794" y="2636912"/>
            <a:ext cx="6600258" cy="288032"/>
            <a:chOff x="1623794" y="2636912"/>
            <a:chExt cx="6600258" cy="288032"/>
          </a:xfrm>
        </p:grpSpPr>
        <p:sp>
          <p:nvSpPr>
            <p:cNvPr id="9" name="Rectangle 8"/>
            <p:cNvSpPr/>
            <p:nvPr/>
          </p:nvSpPr>
          <p:spPr>
            <a:xfrm>
              <a:off x="3640018" y="2636912"/>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11" name="Rectangle 10"/>
            <p:cNvSpPr/>
            <p:nvPr/>
          </p:nvSpPr>
          <p:spPr>
            <a:xfrm>
              <a:off x="5347854" y="2636912"/>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13" name="Rectangle 12"/>
            <p:cNvSpPr/>
            <p:nvPr/>
          </p:nvSpPr>
          <p:spPr>
            <a:xfrm>
              <a:off x="1623794" y="2636912"/>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15" name="Rectangle 14"/>
            <p:cNvSpPr/>
            <p:nvPr/>
          </p:nvSpPr>
          <p:spPr>
            <a:xfrm>
              <a:off x="7076046" y="2636912"/>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grpSp>
      <p:grpSp>
        <p:nvGrpSpPr>
          <p:cNvPr id="7" name="Group 6"/>
          <p:cNvGrpSpPr/>
          <p:nvPr/>
        </p:nvGrpSpPr>
        <p:grpSpPr>
          <a:xfrm>
            <a:off x="759698" y="2636912"/>
            <a:ext cx="6316348" cy="288032"/>
            <a:chOff x="759698" y="3356992"/>
            <a:chExt cx="6316348" cy="288032"/>
          </a:xfrm>
        </p:grpSpPr>
        <p:sp>
          <p:nvSpPr>
            <p:cNvPr id="8" name="Rectangle 7"/>
            <p:cNvSpPr/>
            <p:nvPr/>
          </p:nvSpPr>
          <p:spPr>
            <a:xfrm>
              <a:off x="2775922" y="335699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10" name="Rectangle 9"/>
            <p:cNvSpPr/>
            <p:nvPr/>
          </p:nvSpPr>
          <p:spPr>
            <a:xfrm>
              <a:off x="4483758" y="335699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14" name="Rectangle 13"/>
            <p:cNvSpPr/>
            <p:nvPr/>
          </p:nvSpPr>
          <p:spPr>
            <a:xfrm>
              <a:off x="759698" y="335699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16" name="Rectangle 15"/>
            <p:cNvSpPr/>
            <p:nvPr/>
          </p:nvSpPr>
          <p:spPr>
            <a:xfrm>
              <a:off x="6211950" y="335699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grpSp>
      <p:sp>
        <p:nvSpPr>
          <p:cNvPr id="17" name="TextBox 16"/>
          <p:cNvSpPr txBox="1"/>
          <p:nvPr/>
        </p:nvSpPr>
        <p:spPr>
          <a:xfrm>
            <a:off x="1432702" y="1988840"/>
            <a:ext cx="6159058" cy="369332"/>
          </a:xfrm>
          <a:prstGeom prst="rect">
            <a:avLst/>
          </a:prstGeom>
          <a:noFill/>
        </p:spPr>
        <p:txBody>
          <a:bodyPr wrap="none" rtlCol="0">
            <a:spAutoFit/>
          </a:bodyPr>
          <a:lstStyle/>
          <a:p>
            <a:r>
              <a:rPr lang="en-GB" dirty="0" smtClean="0">
                <a:latin typeface="Comic Sans MS" pitchFamily="66" charset="0"/>
              </a:rPr>
              <a:t>Primary transcript is chopped up to release the introns.</a:t>
            </a:r>
            <a:endParaRPr lang="en-GB" dirty="0">
              <a:latin typeface="Comic Sans MS" pitchFamily="66" charset="0"/>
            </a:endParaRPr>
          </a:p>
        </p:txBody>
      </p:sp>
      <p:grpSp>
        <p:nvGrpSpPr>
          <p:cNvPr id="18" name="Group 17"/>
          <p:cNvGrpSpPr/>
          <p:nvPr/>
        </p:nvGrpSpPr>
        <p:grpSpPr>
          <a:xfrm>
            <a:off x="920215" y="1644150"/>
            <a:ext cx="7464354" cy="288032"/>
            <a:chOff x="899592" y="5517232"/>
            <a:chExt cx="7464354" cy="288032"/>
          </a:xfrm>
        </p:grpSpPr>
        <p:sp>
          <p:nvSpPr>
            <p:cNvPr id="19" name="Rectangle 18"/>
            <p:cNvSpPr/>
            <p:nvPr/>
          </p:nvSpPr>
          <p:spPr>
            <a:xfrm>
              <a:off x="2915816"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20" name="Rectangle 19"/>
            <p:cNvSpPr/>
            <p:nvPr/>
          </p:nvSpPr>
          <p:spPr>
            <a:xfrm>
              <a:off x="3779912" y="5517232"/>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21" name="Rectangle 20"/>
            <p:cNvSpPr/>
            <p:nvPr/>
          </p:nvSpPr>
          <p:spPr>
            <a:xfrm>
              <a:off x="4623652"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22" name="Rectangle 21"/>
            <p:cNvSpPr/>
            <p:nvPr/>
          </p:nvSpPr>
          <p:spPr>
            <a:xfrm>
              <a:off x="5487748" y="5517232"/>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23" name="Rectangle 22"/>
            <p:cNvSpPr/>
            <p:nvPr/>
          </p:nvSpPr>
          <p:spPr>
            <a:xfrm>
              <a:off x="1183502"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24" name="Rectangle 23"/>
            <p:cNvSpPr/>
            <p:nvPr/>
          </p:nvSpPr>
          <p:spPr>
            <a:xfrm>
              <a:off x="1763688" y="5517232"/>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25" name="Rectangle 24"/>
            <p:cNvSpPr/>
            <p:nvPr/>
          </p:nvSpPr>
          <p:spPr>
            <a:xfrm>
              <a:off x="899592"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26" name="Rectangle 25"/>
            <p:cNvSpPr/>
            <p:nvPr/>
          </p:nvSpPr>
          <p:spPr>
            <a:xfrm>
              <a:off x="7215940" y="5517232"/>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27" name="Rectangle 26"/>
            <p:cNvSpPr/>
            <p:nvPr/>
          </p:nvSpPr>
          <p:spPr>
            <a:xfrm>
              <a:off x="6351844" y="5517232"/>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grpSp>
      <p:sp>
        <p:nvSpPr>
          <p:cNvPr id="28" name="TextBox 27"/>
          <p:cNvSpPr txBox="1"/>
          <p:nvPr/>
        </p:nvSpPr>
        <p:spPr>
          <a:xfrm>
            <a:off x="603144" y="3861048"/>
            <a:ext cx="4091185" cy="646331"/>
          </a:xfrm>
          <a:prstGeom prst="rect">
            <a:avLst/>
          </a:prstGeom>
          <a:noFill/>
        </p:spPr>
        <p:txBody>
          <a:bodyPr wrap="none" rtlCol="0">
            <a:spAutoFit/>
          </a:bodyPr>
          <a:lstStyle/>
          <a:p>
            <a:pPr algn="ctr"/>
            <a:r>
              <a:rPr lang="en-GB" dirty="0">
                <a:latin typeface="Comic Sans MS" pitchFamily="66" charset="0"/>
              </a:rPr>
              <a:t>The exons are now spliced together </a:t>
            </a:r>
          </a:p>
          <a:p>
            <a:pPr algn="ctr"/>
            <a:r>
              <a:rPr lang="en-GB" dirty="0">
                <a:latin typeface="Comic Sans MS" pitchFamily="66" charset="0"/>
              </a:rPr>
              <a:t>to produce the mRNA strand.</a:t>
            </a:r>
            <a:endParaRPr lang="en-GB" dirty="0">
              <a:latin typeface="Comic Sans MS" pitchFamily="66" charset="0"/>
            </a:endParaRPr>
          </a:p>
        </p:txBody>
      </p:sp>
      <p:grpSp>
        <p:nvGrpSpPr>
          <p:cNvPr id="12" name="Group 11"/>
          <p:cNvGrpSpPr/>
          <p:nvPr/>
        </p:nvGrpSpPr>
        <p:grpSpPr>
          <a:xfrm>
            <a:off x="899592" y="4581128"/>
            <a:ext cx="3384376" cy="288032"/>
            <a:chOff x="899592" y="4581128"/>
            <a:chExt cx="3384376" cy="288032"/>
          </a:xfrm>
        </p:grpSpPr>
        <p:sp>
          <p:nvSpPr>
            <p:cNvPr id="29" name="Rectangle 28"/>
            <p:cNvSpPr/>
            <p:nvPr/>
          </p:nvSpPr>
          <p:spPr>
            <a:xfrm>
              <a:off x="1704186" y="4581128"/>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30" name="Rectangle 29"/>
            <p:cNvSpPr/>
            <p:nvPr/>
          </p:nvSpPr>
          <p:spPr>
            <a:xfrm>
              <a:off x="2555776" y="4581128"/>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31" name="Rectangle 30"/>
            <p:cNvSpPr/>
            <p:nvPr/>
          </p:nvSpPr>
          <p:spPr>
            <a:xfrm>
              <a:off x="899592" y="4581128"/>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sp>
          <p:nvSpPr>
            <p:cNvPr id="32" name="Rectangle 31"/>
            <p:cNvSpPr/>
            <p:nvPr/>
          </p:nvSpPr>
          <p:spPr>
            <a:xfrm>
              <a:off x="3419872" y="4581128"/>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exon</a:t>
              </a:r>
              <a:endParaRPr lang="en-GB" dirty="0">
                <a:solidFill>
                  <a:schemeClr val="tx1"/>
                </a:solidFill>
              </a:endParaRPr>
            </a:p>
          </p:txBody>
        </p:sp>
      </p:grpSp>
      <p:sp>
        <p:nvSpPr>
          <p:cNvPr id="33" name="TextBox 32"/>
          <p:cNvSpPr txBox="1"/>
          <p:nvPr/>
        </p:nvSpPr>
        <p:spPr>
          <a:xfrm>
            <a:off x="5284709" y="3861048"/>
            <a:ext cx="3039615" cy="369332"/>
          </a:xfrm>
          <a:prstGeom prst="rect">
            <a:avLst/>
          </a:prstGeom>
          <a:noFill/>
        </p:spPr>
        <p:txBody>
          <a:bodyPr wrap="none" rtlCol="0">
            <a:spAutoFit/>
          </a:bodyPr>
          <a:lstStyle/>
          <a:p>
            <a:pPr algn="ctr"/>
            <a:r>
              <a:rPr lang="en-GB" dirty="0" smtClean="0">
                <a:latin typeface="Comic Sans MS" pitchFamily="66" charset="0"/>
              </a:rPr>
              <a:t>The introns are discarded.</a:t>
            </a:r>
            <a:endParaRPr lang="en-GB" dirty="0">
              <a:latin typeface="Comic Sans MS" pitchFamily="66" charset="0"/>
            </a:endParaRPr>
          </a:p>
        </p:txBody>
      </p:sp>
      <p:grpSp>
        <p:nvGrpSpPr>
          <p:cNvPr id="40" name="Group 39"/>
          <p:cNvGrpSpPr/>
          <p:nvPr/>
        </p:nvGrpSpPr>
        <p:grpSpPr>
          <a:xfrm>
            <a:off x="6069995" y="4581127"/>
            <a:ext cx="1633664" cy="924903"/>
            <a:chOff x="6069995" y="4581127"/>
            <a:chExt cx="1633664" cy="924903"/>
          </a:xfrm>
        </p:grpSpPr>
        <p:sp>
          <p:nvSpPr>
            <p:cNvPr id="34" name="Rectangle 33"/>
            <p:cNvSpPr/>
            <p:nvPr/>
          </p:nvSpPr>
          <p:spPr>
            <a:xfrm>
              <a:off x="6115030" y="4857576"/>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35" name="Rectangle 34"/>
            <p:cNvSpPr/>
            <p:nvPr/>
          </p:nvSpPr>
          <p:spPr>
            <a:xfrm rot="12892636">
              <a:off x="6811275" y="4734702"/>
              <a:ext cx="86409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36" name="Rectangle 35"/>
            <p:cNvSpPr/>
            <p:nvPr/>
          </p:nvSpPr>
          <p:spPr>
            <a:xfrm rot="8356495">
              <a:off x="6069995" y="4581127"/>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sp>
          <p:nvSpPr>
            <p:cNvPr id="37" name="Rectangle 36"/>
            <p:cNvSpPr/>
            <p:nvPr/>
          </p:nvSpPr>
          <p:spPr>
            <a:xfrm rot="1237250">
              <a:off x="6555653" y="5217998"/>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intron</a:t>
              </a:r>
              <a:endParaRPr lang="en-GB" dirty="0">
                <a:solidFill>
                  <a:schemeClr val="tx1"/>
                </a:solidFill>
              </a:endParaRPr>
            </a:p>
          </p:txBody>
        </p:sp>
      </p:grpSp>
      <p:sp>
        <p:nvSpPr>
          <p:cNvPr id="38" name="TextBox 37"/>
          <p:cNvSpPr txBox="1"/>
          <p:nvPr/>
        </p:nvSpPr>
        <p:spPr>
          <a:xfrm>
            <a:off x="963032" y="5052869"/>
            <a:ext cx="3185487" cy="646331"/>
          </a:xfrm>
          <a:prstGeom prst="rect">
            <a:avLst/>
          </a:prstGeom>
          <a:noFill/>
        </p:spPr>
        <p:txBody>
          <a:bodyPr wrap="none" rtlCol="0">
            <a:spAutoFit/>
          </a:bodyPr>
          <a:lstStyle/>
          <a:p>
            <a:pPr algn="ctr"/>
            <a:r>
              <a:rPr lang="en-GB" dirty="0" smtClean="0">
                <a:latin typeface="Comic Sans MS" pitchFamily="66" charset="0"/>
              </a:rPr>
              <a:t>mRNA now used in </a:t>
            </a:r>
          </a:p>
          <a:p>
            <a:pPr algn="ctr"/>
            <a:r>
              <a:rPr lang="en-GB" dirty="0" smtClean="0">
                <a:latin typeface="Comic Sans MS" pitchFamily="66" charset="0"/>
              </a:rPr>
              <a:t>translation at the ribosome.</a:t>
            </a:r>
            <a:endParaRPr lang="en-GB" dirty="0">
              <a:latin typeface="Comic Sans MS" pitchFamily="66" charset="0"/>
            </a:endParaRPr>
          </a:p>
        </p:txBody>
      </p:sp>
      <p:sp>
        <p:nvSpPr>
          <p:cNvPr id="39" name="Striped Right Arrow 38"/>
          <p:cNvSpPr/>
          <p:nvPr/>
        </p:nvSpPr>
        <p:spPr>
          <a:xfrm rot="5400000">
            <a:off x="2260585" y="5779775"/>
            <a:ext cx="590380" cy="429230"/>
          </a:xfrm>
          <a:prstGeom prst="striped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0746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17"/>
                                        </p:tgtEl>
                                        <p:attrNameLst>
                                          <p:attrName>style.visibility</p:attrName>
                                        </p:attrNameLst>
                                      </p:cBhvr>
                                      <p:to>
                                        <p:strVal val="visible"/>
                                      </p:to>
                                    </p:set>
                                    <p:anim by="(-#ppt_w*2)" calcmode="lin" valueType="num">
                                      <p:cBhvr rctx="PPT">
                                        <p:cTn id="13" dur="500" autoRev="1" fill="hold">
                                          <p:stCondLst>
                                            <p:cond delay="0"/>
                                          </p:stCondLst>
                                        </p:cTn>
                                        <p:tgtEl>
                                          <p:spTgt spid="17"/>
                                        </p:tgtEl>
                                        <p:attrNameLst>
                                          <p:attrName>ppt_w</p:attrName>
                                        </p:attrNameLst>
                                      </p:cBhvr>
                                    </p:anim>
                                    <p:anim by="(#ppt_w*0.50)" calcmode="lin" valueType="num">
                                      <p:cBhvr>
                                        <p:cTn id="14" dur="500" decel="50000" autoRev="1" fill="hold">
                                          <p:stCondLst>
                                            <p:cond delay="0"/>
                                          </p:stCondLst>
                                        </p:cTn>
                                        <p:tgtEl>
                                          <p:spTgt spid="17"/>
                                        </p:tgtEl>
                                        <p:attrNameLst>
                                          <p:attrName>ppt_x</p:attrName>
                                        </p:attrNameLst>
                                      </p:cBhvr>
                                    </p:anim>
                                    <p:anim from="(-#ppt_h/2)" to="(#ppt_y)" calcmode="lin" valueType="num">
                                      <p:cBhvr>
                                        <p:cTn id="15" dur="1000" fill="hold">
                                          <p:stCondLst>
                                            <p:cond delay="0"/>
                                          </p:stCondLst>
                                        </p:cTn>
                                        <p:tgtEl>
                                          <p:spTgt spid="17"/>
                                        </p:tgtEl>
                                        <p:attrNameLst>
                                          <p:attrName>ppt_y</p:attrName>
                                        </p:attrNameLst>
                                      </p:cBhvr>
                                    </p:anim>
                                    <p:animRot by="21600000">
                                      <p:cBhvr>
                                        <p:cTn id="16" dur="1000" fill="hold">
                                          <p:stCondLst>
                                            <p:cond delay="0"/>
                                          </p:stCondLst>
                                        </p:cTn>
                                        <p:tgtEl>
                                          <p:spTgt spid="17"/>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2.22222E-6 -4.07407E-6 L 0.0007 0.09468 " pathEditMode="relative" rAng="0" ptsTypes="AA">
                                      <p:cBhvr>
                                        <p:cTn id="28" dur="2000" fill="hold"/>
                                        <p:tgtEl>
                                          <p:spTgt spid="7"/>
                                        </p:tgtEl>
                                        <p:attrNameLst>
                                          <p:attrName>ppt_x</p:attrName>
                                          <p:attrName>ppt_y</p:attrName>
                                        </p:attrNameLst>
                                      </p:cBhvr>
                                      <p:rCtr x="35" y="4722"/>
                                    </p:animMotion>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grpId="0" nodeType="clickEffect">
                                  <p:stCondLst>
                                    <p:cond delay="0"/>
                                  </p:stCondLst>
                                  <p:iterate type="lt">
                                    <p:tmPct val="10000"/>
                                  </p:iterate>
                                  <p:childTnLst>
                                    <p:set>
                                      <p:cBhvr>
                                        <p:cTn id="32" dur="1" fill="hold">
                                          <p:stCondLst>
                                            <p:cond delay="0"/>
                                          </p:stCondLst>
                                        </p:cTn>
                                        <p:tgtEl>
                                          <p:spTgt spid="28"/>
                                        </p:tgtEl>
                                        <p:attrNameLst>
                                          <p:attrName>style.visibility</p:attrName>
                                        </p:attrNameLst>
                                      </p:cBhvr>
                                      <p:to>
                                        <p:strVal val="visible"/>
                                      </p:to>
                                    </p:set>
                                    <p:anim by="(-#ppt_w*2)" calcmode="lin" valueType="num">
                                      <p:cBhvr rctx="PPT">
                                        <p:cTn id="33" dur="500" autoRev="1" fill="hold">
                                          <p:stCondLst>
                                            <p:cond delay="0"/>
                                          </p:stCondLst>
                                        </p:cTn>
                                        <p:tgtEl>
                                          <p:spTgt spid="28"/>
                                        </p:tgtEl>
                                        <p:attrNameLst>
                                          <p:attrName>ppt_w</p:attrName>
                                        </p:attrNameLst>
                                      </p:cBhvr>
                                    </p:anim>
                                    <p:anim by="(#ppt_w*0.50)" calcmode="lin" valueType="num">
                                      <p:cBhvr>
                                        <p:cTn id="34" dur="500" decel="50000" autoRev="1" fill="hold">
                                          <p:stCondLst>
                                            <p:cond delay="0"/>
                                          </p:stCondLst>
                                        </p:cTn>
                                        <p:tgtEl>
                                          <p:spTgt spid="28"/>
                                        </p:tgtEl>
                                        <p:attrNameLst>
                                          <p:attrName>ppt_x</p:attrName>
                                        </p:attrNameLst>
                                      </p:cBhvr>
                                    </p:anim>
                                    <p:anim from="(-#ppt_h/2)" to="(#ppt_y)" calcmode="lin" valueType="num">
                                      <p:cBhvr>
                                        <p:cTn id="35" dur="1000" fill="hold">
                                          <p:stCondLst>
                                            <p:cond delay="0"/>
                                          </p:stCondLst>
                                        </p:cTn>
                                        <p:tgtEl>
                                          <p:spTgt spid="28"/>
                                        </p:tgtEl>
                                        <p:attrNameLst>
                                          <p:attrName>ppt_y</p:attrName>
                                        </p:attrNameLst>
                                      </p:cBhvr>
                                    </p:anim>
                                    <p:animRot by="21600000">
                                      <p:cBhvr>
                                        <p:cTn id="36" dur="1000" fill="hold">
                                          <p:stCondLst>
                                            <p:cond delay="0"/>
                                          </p:stCondLst>
                                        </p:cTn>
                                        <p:tgtEl>
                                          <p:spTgt spid="28"/>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0-#ppt_w/2"/>
                                          </p:val>
                                        </p:tav>
                                        <p:tav tm="100000">
                                          <p:val>
                                            <p:strVal val="#ppt_x"/>
                                          </p:val>
                                        </p:tav>
                                      </p:tavLst>
                                    </p:anim>
                                    <p:anim calcmode="lin" valueType="num">
                                      <p:cBhvr additive="base">
                                        <p:cTn id="42"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38"/>
                                        </p:tgtEl>
                                        <p:attrNameLst>
                                          <p:attrName>style.visibility</p:attrName>
                                        </p:attrNameLst>
                                      </p:cBhvr>
                                      <p:to>
                                        <p:strVal val="visible"/>
                                      </p:to>
                                    </p:set>
                                    <p:anim by="(-#ppt_w*2)" calcmode="lin" valueType="num">
                                      <p:cBhvr rctx="PPT">
                                        <p:cTn id="47" dur="500" autoRev="1" fill="hold">
                                          <p:stCondLst>
                                            <p:cond delay="0"/>
                                          </p:stCondLst>
                                        </p:cTn>
                                        <p:tgtEl>
                                          <p:spTgt spid="38"/>
                                        </p:tgtEl>
                                        <p:attrNameLst>
                                          <p:attrName>ppt_w</p:attrName>
                                        </p:attrNameLst>
                                      </p:cBhvr>
                                    </p:anim>
                                    <p:anim by="(#ppt_w*0.50)" calcmode="lin" valueType="num">
                                      <p:cBhvr>
                                        <p:cTn id="48" dur="500" decel="50000" autoRev="1" fill="hold">
                                          <p:stCondLst>
                                            <p:cond delay="0"/>
                                          </p:stCondLst>
                                        </p:cTn>
                                        <p:tgtEl>
                                          <p:spTgt spid="38"/>
                                        </p:tgtEl>
                                        <p:attrNameLst>
                                          <p:attrName>ppt_x</p:attrName>
                                        </p:attrNameLst>
                                      </p:cBhvr>
                                    </p:anim>
                                    <p:anim from="(-#ppt_h/2)" to="(#ppt_y)" calcmode="lin" valueType="num">
                                      <p:cBhvr>
                                        <p:cTn id="49" dur="1000" fill="hold">
                                          <p:stCondLst>
                                            <p:cond delay="0"/>
                                          </p:stCondLst>
                                        </p:cTn>
                                        <p:tgtEl>
                                          <p:spTgt spid="38"/>
                                        </p:tgtEl>
                                        <p:attrNameLst>
                                          <p:attrName>ppt_y</p:attrName>
                                        </p:attrNameLst>
                                      </p:cBhvr>
                                    </p:anim>
                                    <p:animRot by="21600000">
                                      <p:cBhvr>
                                        <p:cTn id="50" dur="1000" fill="hold">
                                          <p:stCondLst>
                                            <p:cond delay="0"/>
                                          </p:stCondLst>
                                        </p:cTn>
                                        <p:tgtEl>
                                          <p:spTgt spid="38"/>
                                        </p:tgtEl>
                                        <p:attrNameLst>
                                          <p:attrName>r</p:attrName>
                                        </p:attrNameLst>
                                      </p:cBhvr>
                                    </p:animRot>
                                  </p:childTnLst>
                                </p:cTn>
                              </p:par>
                            </p:childTnLst>
                          </p:cTn>
                        </p:par>
                        <p:par>
                          <p:cTn id="51" fill="hold">
                            <p:stCondLst>
                              <p:cond delay="4700"/>
                            </p:stCondLst>
                            <p:childTnLst>
                              <p:par>
                                <p:cTn id="52" presetID="22" presetClass="entr" presetSubtype="1" fill="hold" grpId="0" nodeType="afterEffect">
                                  <p:stCondLst>
                                    <p:cond delay="2000"/>
                                  </p:stCondLst>
                                  <p:childTnLst>
                                    <p:set>
                                      <p:cBhvr>
                                        <p:cTn id="53" dur="1" fill="hold">
                                          <p:stCondLst>
                                            <p:cond delay="0"/>
                                          </p:stCondLst>
                                        </p:cTn>
                                        <p:tgtEl>
                                          <p:spTgt spid="39"/>
                                        </p:tgtEl>
                                        <p:attrNameLst>
                                          <p:attrName>style.visibility</p:attrName>
                                        </p:attrNameLst>
                                      </p:cBhvr>
                                      <p:to>
                                        <p:strVal val="visible"/>
                                      </p:to>
                                    </p:set>
                                    <p:animEffect transition="in" filter="wipe(up)">
                                      <p:cBhvr>
                                        <p:cTn id="54" dur="500"/>
                                        <p:tgtEl>
                                          <p:spTgt spid="39"/>
                                        </p:tgtEl>
                                      </p:cBhvr>
                                    </p:animEffec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iterate type="lt">
                                    <p:tmPct val="10000"/>
                                  </p:iterate>
                                  <p:childTnLst>
                                    <p:set>
                                      <p:cBhvr>
                                        <p:cTn id="58" dur="1" fill="hold">
                                          <p:stCondLst>
                                            <p:cond delay="0"/>
                                          </p:stCondLst>
                                        </p:cTn>
                                        <p:tgtEl>
                                          <p:spTgt spid="33"/>
                                        </p:tgtEl>
                                        <p:attrNameLst>
                                          <p:attrName>style.visibility</p:attrName>
                                        </p:attrNameLst>
                                      </p:cBhvr>
                                      <p:to>
                                        <p:strVal val="visible"/>
                                      </p:to>
                                    </p:set>
                                    <p:anim by="(-#ppt_w*2)" calcmode="lin" valueType="num">
                                      <p:cBhvr rctx="PPT">
                                        <p:cTn id="59" dur="500" autoRev="1" fill="hold">
                                          <p:stCondLst>
                                            <p:cond delay="0"/>
                                          </p:stCondLst>
                                        </p:cTn>
                                        <p:tgtEl>
                                          <p:spTgt spid="33"/>
                                        </p:tgtEl>
                                        <p:attrNameLst>
                                          <p:attrName>ppt_w</p:attrName>
                                        </p:attrNameLst>
                                      </p:cBhvr>
                                    </p:anim>
                                    <p:anim by="(#ppt_w*0.50)" calcmode="lin" valueType="num">
                                      <p:cBhvr>
                                        <p:cTn id="60" dur="500" decel="50000" autoRev="1" fill="hold">
                                          <p:stCondLst>
                                            <p:cond delay="0"/>
                                          </p:stCondLst>
                                        </p:cTn>
                                        <p:tgtEl>
                                          <p:spTgt spid="33"/>
                                        </p:tgtEl>
                                        <p:attrNameLst>
                                          <p:attrName>ppt_x</p:attrName>
                                        </p:attrNameLst>
                                      </p:cBhvr>
                                    </p:anim>
                                    <p:anim from="(-#ppt_h/2)" to="(#ppt_y)" calcmode="lin" valueType="num">
                                      <p:cBhvr>
                                        <p:cTn id="61" dur="1000" fill="hold">
                                          <p:stCondLst>
                                            <p:cond delay="0"/>
                                          </p:stCondLst>
                                        </p:cTn>
                                        <p:tgtEl>
                                          <p:spTgt spid="33"/>
                                        </p:tgtEl>
                                        <p:attrNameLst>
                                          <p:attrName>ppt_y</p:attrName>
                                        </p:attrNameLst>
                                      </p:cBhvr>
                                    </p:anim>
                                    <p:animRot by="21600000">
                                      <p:cBhvr>
                                        <p:cTn id="62" dur="1000" fill="hold">
                                          <p:stCondLst>
                                            <p:cond delay="0"/>
                                          </p:stCondLst>
                                        </p:cTn>
                                        <p:tgtEl>
                                          <p:spTgt spid="33"/>
                                        </p:tgtEl>
                                        <p:attrNameLst>
                                          <p:attrName>r</p:attrName>
                                        </p:attrNameLst>
                                      </p:cBhvr>
                                    </p:animRot>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nodeType="click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0-#ppt_w/2"/>
                                          </p:val>
                                        </p:tav>
                                        <p:tav tm="100000">
                                          <p:val>
                                            <p:strVal val="#ppt_x"/>
                                          </p:val>
                                        </p:tav>
                                      </p:tavLst>
                                    </p:anim>
                                    <p:anim calcmode="lin" valueType="num">
                                      <p:cBhvr additive="base">
                                        <p:cTn id="68" dur="500" fill="hold"/>
                                        <p:tgtEl>
                                          <p:spTgt spid="40"/>
                                        </p:tgtEl>
                                        <p:attrNameLst>
                                          <p:attrName>ppt_y</p:attrName>
                                        </p:attrNameLst>
                                      </p:cBhvr>
                                      <p:tavLst>
                                        <p:tav tm="0">
                                          <p:val>
                                            <p:strVal val="0-#ppt_h/2"/>
                                          </p:val>
                                        </p:tav>
                                        <p:tav tm="100000">
                                          <p:val>
                                            <p:strVal val="#ppt_y"/>
                                          </p:val>
                                        </p:tav>
                                      </p:tavLst>
                                    </p:anim>
                                  </p:childTnLst>
                                </p:cTn>
                              </p:par>
                            </p:childTnLst>
                          </p:cTn>
                        </p:par>
                        <p:par>
                          <p:cTn id="69" fill="hold">
                            <p:stCondLst>
                              <p:cond delay="500"/>
                            </p:stCondLst>
                            <p:childTnLst>
                              <p:par>
                                <p:cTn id="70" presetID="2" presetClass="exit" presetSubtype="2" fill="hold" nodeType="afterEffect">
                                  <p:stCondLst>
                                    <p:cond delay="4000"/>
                                  </p:stCondLst>
                                  <p:childTnLst>
                                    <p:anim calcmode="lin" valueType="num">
                                      <p:cBhvr additive="base">
                                        <p:cTn id="71" dur="2000"/>
                                        <p:tgtEl>
                                          <p:spTgt spid="40"/>
                                        </p:tgtEl>
                                        <p:attrNameLst>
                                          <p:attrName>ppt_x</p:attrName>
                                        </p:attrNameLst>
                                      </p:cBhvr>
                                      <p:tavLst>
                                        <p:tav tm="0">
                                          <p:val>
                                            <p:strVal val="ppt_x"/>
                                          </p:val>
                                        </p:tav>
                                        <p:tav tm="100000">
                                          <p:val>
                                            <p:strVal val="1+ppt_w/2"/>
                                          </p:val>
                                        </p:tav>
                                      </p:tavLst>
                                    </p:anim>
                                    <p:anim calcmode="lin" valueType="num">
                                      <p:cBhvr additive="base">
                                        <p:cTn id="72" dur="2000"/>
                                        <p:tgtEl>
                                          <p:spTgt spid="40"/>
                                        </p:tgtEl>
                                        <p:attrNameLst>
                                          <p:attrName>ppt_y</p:attrName>
                                        </p:attrNameLst>
                                      </p:cBhvr>
                                      <p:tavLst>
                                        <p:tav tm="0">
                                          <p:val>
                                            <p:strVal val="ppt_y"/>
                                          </p:val>
                                        </p:tav>
                                        <p:tav tm="100000">
                                          <p:val>
                                            <p:strVal val="ppt_y"/>
                                          </p:val>
                                        </p:tav>
                                      </p:tavLst>
                                    </p:anim>
                                    <p:set>
                                      <p:cBhvr>
                                        <p:cTn id="73" dur="1" fill="hold">
                                          <p:stCondLst>
                                            <p:cond delay="19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33" grpId="0"/>
      <p:bldP spid="38" grpId="0"/>
      <p:bldP spid="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5A8B1E8-946B-4B1B-BFDD-FF0C7BF220AD}" type="datetime2">
              <a:rPr lang="en-GB" smtClean="0"/>
              <a:t>Friday, 19 September 2014</a:t>
            </a:fld>
            <a:endParaRPr lang="en-GB"/>
          </a:p>
        </p:txBody>
      </p:sp>
      <p:sp>
        <p:nvSpPr>
          <p:cNvPr id="5" name="Footer Placeholder 4"/>
          <p:cNvSpPr>
            <a:spLocks noGrp="1"/>
          </p:cNvSpPr>
          <p:nvPr>
            <p:ph type="ftr" sz="quarter" idx="11"/>
          </p:nvPr>
        </p:nvSpPr>
        <p:spPr/>
        <p:txBody>
          <a:bodyPr/>
          <a:lstStyle/>
          <a:p>
            <a:pPr>
              <a:defRPr/>
            </a:pPr>
            <a:r>
              <a:rPr lang="en-GB" smtClean="0"/>
              <a:t>G R Davidson</a:t>
            </a:r>
            <a:endParaRPr lang="en-GB"/>
          </a:p>
        </p:txBody>
      </p:sp>
      <p:sp>
        <p:nvSpPr>
          <p:cNvPr id="6" name="Slide Number Placeholder 5"/>
          <p:cNvSpPr>
            <a:spLocks noGrp="1"/>
          </p:cNvSpPr>
          <p:nvPr>
            <p:ph type="sldNum" sz="quarter" idx="12"/>
          </p:nvPr>
        </p:nvSpPr>
        <p:spPr/>
        <p:txBody>
          <a:bodyPr/>
          <a:lstStyle/>
          <a:p>
            <a:pPr>
              <a:defRPr/>
            </a:pPr>
            <a:r>
              <a:rPr lang="en-GB"/>
              <a:t>Slide </a:t>
            </a:r>
            <a:fld id="{07C8D33D-3BCC-4624-BF65-7037F2B46374}" type="slidenum">
              <a:rPr lang="en-GB"/>
              <a:pPr>
                <a:defRPr/>
              </a:pPr>
              <a:t>2</a:t>
            </a:fld>
            <a:endParaRPr lang="en-GB"/>
          </a:p>
        </p:txBody>
      </p:sp>
      <p:sp>
        <p:nvSpPr>
          <p:cNvPr id="6149" name="Rectangle 2"/>
          <p:cNvSpPr>
            <a:spLocks noGrp="1" noChangeArrowheads="1"/>
          </p:cNvSpPr>
          <p:nvPr>
            <p:ph type="title"/>
          </p:nvPr>
        </p:nvSpPr>
        <p:spPr/>
        <p:txBody>
          <a:bodyPr/>
          <a:lstStyle/>
          <a:p>
            <a:pPr eaLnBrk="1" hangingPunct="1"/>
            <a:r>
              <a:rPr lang="en-GB" dirty="0" smtClean="0"/>
              <a:t>Protein Structure</a:t>
            </a:r>
          </a:p>
        </p:txBody>
      </p:sp>
      <p:sp>
        <p:nvSpPr>
          <p:cNvPr id="6150" name="Rectangle 3"/>
          <p:cNvSpPr>
            <a:spLocks noGrp="1" noChangeArrowheads="1"/>
          </p:cNvSpPr>
          <p:nvPr>
            <p:ph type="body" idx="1"/>
          </p:nvPr>
        </p:nvSpPr>
        <p:spPr/>
        <p:txBody>
          <a:bodyPr>
            <a:normAutofit/>
          </a:bodyPr>
          <a:lstStyle/>
          <a:p>
            <a:pPr eaLnBrk="1" hangingPunct="1"/>
            <a:r>
              <a:rPr lang="en-GB" sz="2800" dirty="0" smtClean="0">
                <a:cs typeface="Times New Roman" pitchFamily="18" charset="0"/>
              </a:rPr>
              <a:t>The genetic makeup of an organism, i.e. the </a:t>
            </a:r>
            <a:r>
              <a:rPr lang="en-GB" sz="2800" b="1" u="sng" dirty="0" smtClean="0">
                <a:cs typeface="Times New Roman" pitchFamily="18" charset="0"/>
              </a:rPr>
              <a:t>genotype</a:t>
            </a:r>
            <a:r>
              <a:rPr lang="en-GB" sz="2800" dirty="0" smtClean="0">
                <a:cs typeface="Times New Roman" pitchFamily="18" charset="0"/>
              </a:rPr>
              <a:t>, is determined by the base sequence of DNA.</a:t>
            </a:r>
          </a:p>
          <a:p>
            <a:pPr eaLnBrk="1" hangingPunct="1"/>
            <a:r>
              <a:rPr lang="en-GB" sz="2800" dirty="0" smtClean="0">
                <a:cs typeface="Times New Roman" pitchFamily="18" charset="0"/>
              </a:rPr>
              <a:t>When these genes are expressed, certain proteins are made and this determines the organism’s </a:t>
            </a:r>
            <a:r>
              <a:rPr lang="en-GB" sz="2800" b="1" u="sng" dirty="0" smtClean="0">
                <a:cs typeface="Times New Roman" pitchFamily="18" charset="0"/>
              </a:rPr>
              <a:t>phenotype</a:t>
            </a:r>
            <a:r>
              <a:rPr lang="en-GB" sz="2800" dirty="0" smtClean="0">
                <a:cs typeface="Times New Roman" pitchFamily="18" charset="0"/>
              </a:rPr>
              <a:t>.</a:t>
            </a:r>
          </a:p>
          <a:p>
            <a:pPr eaLnBrk="1" hangingPunct="1"/>
            <a:r>
              <a:rPr lang="en-GB" sz="2800" dirty="0" smtClean="0">
                <a:cs typeface="Times New Roman" pitchFamily="18" charset="0"/>
              </a:rPr>
              <a:t>All proteins contain the elements carbon, hydrogen, oxygen and nitrogen. (CHON)</a:t>
            </a:r>
          </a:p>
        </p:txBody>
      </p:sp>
    </p:spTree>
    <p:extLst>
      <p:ext uri="{BB962C8B-B14F-4D97-AF65-F5344CB8AC3E}">
        <p14:creationId xmlns:p14="http://schemas.microsoft.com/office/powerpoint/2010/main" val="4035008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A1839F1-3ADF-4A93-9F35-947308C20CD1}"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A36D23C7-F0AE-4654-8C1C-65D4E9C3192C}" type="slidenum">
              <a:rPr lang="en-GB"/>
              <a:pPr>
                <a:defRPr/>
              </a:pPr>
              <a:t>20</a:t>
            </a:fld>
            <a:endParaRPr lang="en-GB"/>
          </a:p>
        </p:txBody>
      </p:sp>
      <p:sp>
        <p:nvSpPr>
          <p:cNvPr id="20485" name="Rectangle 2"/>
          <p:cNvSpPr>
            <a:spLocks noGrp="1" noChangeArrowheads="1"/>
          </p:cNvSpPr>
          <p:nvPr>
            <p:ph type="title"/>
          </p:nvPr>
        </p:nvSpPr>
        <p:spPr/>
        <p:txBody>
          <a:bodyPr/>
          <a:lstStyle/>
          <a:p>
            <a:pPr eaLnBrk="1" hangingPunct="1"/>
            <a:r>
              <a:rPr lang="en-GB" smtClean="0"/>
              <a:t>Translation</a:t>
            </a:r>
          </a:p>
        </p:txBody>
      </p:sp>
      <p:sp>
        <p:nvSpPr>
          <p:cNvPr id="20486" name="Rectangle 3"/>
          <p:cNvSpPr>
            <a:spLocks noGrp="1" noChangeArrowheads="1"/>
          </p:cNvSpPr>
          <p:nvPr>
            <p:ph type="body" idx="1"/>
          </p:nvPr>
        </p:nvSpPr>
        <p:spPr/>
        <p:txBody>
          <a:bodyPr/>
          <a:lstStyle/>
          <a:p>
            <a:pPr eaLnBrk="1" hangingPunct="1"/>
            <a:r>
              <a:rPr lang="en-GB" dirty="0" smtClean="0">
                <a:cs typeface="Times New Roman" pitchFamily="18" charset="0"/>
              </a:rPr>
              <a:t>Once the mRNA leaves the nucleus, it becomes attached to a ribosome. </a:t>
            </a:r>
          </a:p>
          <a:p>
            <a:pPr eaLnBrk="1" hangingPunct="1"/>
            <a:r>
              <a:rPr lang="en-GB" dirty="0" smtClean="0">
                <a:cs typeface="Times New Roman" pitchFamily="18" charset="0"/>
              </a:rPr>
              <a:t>In the cytoplasm, there is another nucleic acid called transfer RNA  (or </a:t>
            </a:r>
            <a:r>
              <a:rPr lang="en-GB" dirty="0" err="1" smtClean="0">
                <a:cs typeface="Times New Roman" pitchFamily="18" charset="0"/>
              </a:rPr>
              <a:t>tRNA</a:t>
            </a:r>
            <a:r>
              <a:rPr lang="en-GB" dirty="0" smtClean="0">
                <a:cs typeface="Times New Roman" pitchFamily="18" charset="0"/>
              </a:rPr>
              <a:t>). </a:t>
            </a:r>
          </a:p>
          <a:p>
            <a:pPr eaLnBrk="1" hangingPunct="1"/>
            <a:r>
              <a:rPr lang="en-GB" dirty="0" smtClean="0">
                <a:cs typeface="Times New Roman" pitchFamily="18" charset="0"/>
              </a:rPr>
              <a:t>These molecules contain only 3 bases called an </a:t>
            </a:r>
            <a:r>
              <a:rPr lang="en-GB" b="1" u="sng" dirty="0" smtClean="0">
                <a:cs typeface="Times New Roman" pitchFamily="18" charset="0"/>
              </a:rPr>
              <a:t>anticodon</a:t>
            </a:r>
            <a:r>
              <a:rPr lang="en-GB" dirty="0" smtClean="0">
                <a:cs typeface="Times New Roman" pitchFamily="18" charset="0"/>
              </a:rPr>
              <a:t>, which corresponds to a specific codon on the mRNA. </a:t>
            </a:r>
          </a:p>
        </p:txBody>
      </p:sp>
    </p:spTree>
    <p:extLst>
      <p:ext uri="{BB962C8B-B14F-4D97-AF65-F5344CB8AC3E}">
        <p14:creationId xmlns:p14="http://schemas.microsoft.com/office/powerpoint/2010/main" val="621167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F0E4242-DE65-4672-8449-2C4B21FF0116}"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8F95A858-375C-4A4B-B5F3-226981646B95}" type="slidenum">
              <a:rPr lang="en-GB"/>
              <a:pPr>
                <a:defRPr/>
              </a:pPr>
              <a:t>21</a:t>
            </a:fld>
            <a:endParaRPr lang="en-GB"/>
          </a:p>
        </p:txBody>
      </p:sp>
      <p:sp>
        <p:nvSpPr>
          <p:cNvPr id="21509" name="Rectangle 2"/>
          <p:cNvSpPr>
            <a:spLocks noGrp="1" noChangeArrowheads="1"/>
          </p:cNvSpPr>
          <p:nvPr>
            <p:ph type="title"/>
          </p:nvPr>
        </p:nvSpPr>
        <p:spPr/>
        <p:txBody>
          <a:bodyPr/>
          <a:lstStyle/>
          <a:p>
            <a:pPr eaLnBrk="1" hangingPunct="1"/>
            <a:r>
              <a:rPr lang="en-GB" smtClean="0"/>
              <a:t>Translation</a:t>
            </a:r>
          </a:p>
        </p:txBody>
      </p:sp>
      <p:sp>
        <p:nvSpPr>
          <p:cNvPr id="21510" name="Rectangle 3"/>
          <p:cNvSpPr>
            <a:spLocks noGrp="1" noChangeArrowheads="1"/>
          </p:cNvSpPr>
          <p:nvPr>
            <p:ph type="body" idx="1"/>
          </p:nvPr>
        </p:nvSpPr>
        <p:spPr/>
        <p:txBody>
          <a:bodyPr>
            <a:normAutofit/>
          </a:bodyPr>
          <a:lstStyle/>
          <a:p>
            <a:pPr eaLnBrk="1" hangingPunct="1"/>
            <a:r>
              <a:rPr lang="en-GB" dirty="0" smtClean="0">
                <a:cs typeface="Times New Roman" pitchFamily="18" charset="0"/>
              </a:rPr>
              <a:t>There are many different types of </a:t>
            </a:r>
            <a:r>
              <a:rPr lang="en-GB" dirty="0" err="1" smtClean="0">
                <a:cs typeface="Times New Roman" pitchFamily="18" charset="0"/>
              </a:rPr>
              <a:t>tRNA</a:t>
            </a:r>
            <a:r>
              <a:rPr lang="en-GB" dirty="0" smtClean="0">
                <a:cs typeface="Times New Roman" pitchFamily="18" charset="0"/>
              </a:rPr>
              <a:t> in a cell and they are each responsible for carrying an amino acid specific to that code.</a:t>
            </a:r>
          </a:p>
          <a:p>
            <a:pPr eaLnBrk="1" hangingPunct="1"/>
            <a:r>
              <a:rPr lang="en-GB" dirty="0" smtClean="0">
                <a:cs typeface="Times New Roman" pitchFamily="18" charset="0"/>
              </a:rPr>
              <a:t>Translation begins using the </a:t>
            </a:r>
            <a:r>
              <a:rPr lang="en-GB" b="1" u="sng" dirty="0" smtClean="0">
                <a:cs typeface="Times New Roman" pitchFamily="18" charset="0"/>
              </a:rPr>
              <a:t>start codon </a:t>
            </a:r>
            <a:r>
              <a:rPr lang="en-GB" dirty="0" smtClean="0">
                <a:cs typeface="Times New Roman" pitchFamily="18" charset="0"/>
              </a:rPr>
              <a:t>of AUG.</a:t>
            </a:r>
          </a:p>
          <a:p>
            <a:r>
              <a:rPr lang="en-GB" dirty="0" err="1">
                <a:cs typeface="Times New Roman" pitchFamily="18" charset="0"/>
              </a:rPr>
              <a:t>tRNA</a:t>
            </a:r>
            <a:r>
              <a:rPr lang="en-GB" dirty="0">
                <a:cs typeface="Times New Roman" pitchFamily="18" charset="0"/>
              </a:rPr>
              <a:t> molecules then transport their specific amino acids to the ribosome.</a:t>
            </a:r>
          </a:p>
          <a:p>
            <a:pPr marL="0" indent="0" eaLnBrk="1" hangingPunct="1">
              <a:buNone/>
            </a:pPr>
            <a:endParaRPr lang="en-GB" dirty="0" smtClean="0">
              <a:cs typeface="Times New Roman" pitchFamily="18" charset="0"/>
            </a:endParaRPr>
          </a:p>
        </p:txBody>
      </p:sp>
    </p:spTree>
    <p:extLst>
      <p:ext uri="{BB962C8B-B14F-4D97-AF65-F5344CB8AC3E}">
        <p14:creationId xmlns:p14="http://schemas.microsoft.com/office/powerpoint/2010/main" val="3395813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F0E4242-DE65-4672-8449-2C4B21FF0116}"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8F95A858-375C-4A4B-B5F3-226981646B95}" type="slidenum">
              <a:rPr lang="en-GB"/>
              <a:pPr>
                <a:defRPr/>
              </a:pPr>
              <a:t>22</a:t>
            </a:fld>
            <a:endParaRPr lang="en-GB"/>
          </a:p>
        </p:txBody>
      </p:sp>
      <p:sp>
        <p:nvSpPr>
          <p:cNvPr id="21509" name="Rectangle 2"/>
          <p:cNvSpPr>
            <a:spLocks noGrp="1" noChangeArrowheads="1"/>
          </p:cNvSpPr>
          <p:nvPr>
            <p:ph type="title"/>
          </p:nvPr>
        </p:nvSpPr>
        <p:spPr/>
        <p:txBody>
          <a:bodyPr/>
          <a:lstStyle/>
          <a:p>
            <a:pPr eaLnBrk="1" hangingPunct="1"/>
            <a:r>
              <a:rPr lang="en-GB" smtClean="0"/>
              <a:t>Translation</a:t>
            </a:r>
          </a:p>
        </p:txBody>
      </p:sp>
      <p:sp>
        <p:nvSpPr>
          <p:cNvPr id="21510" name="Rectangle 3"/>
          <p:cNvSpPr>
            <a:spLocks noGrp="1" noChangeArrowheads="1"/>
          </p:cNvSpPr>
          <p:nvPr>
            <p:ph type="body" idx="1"/>
          </p:nvPr>
        </p:nvSpPr>
        <p:spPr/>
        <p:txBody>
          <a:bodyPr>
            <a:normAutofit/>
          </a:bodyPr>
          <a:lstStyle/>
          <a:p>
            <a:pPr eaLnBrk="1" hangingPunct="1"/>
            <a:r>
              <a:rPr lang="en-GB" dirty="0" smtClean="0">
                <a:cs typeface="Times New Roman" pitchFamily="18" charset="0"/>
              </a:rPr>
              <a:t>The codon and anticodon pair up.</a:t>
            </a:r>
          </a:p>
          <a:p>
            <a:pPr eaLnBrk="1" hangingPunct="1"/>
            <a:r>
              <a:rPr lang="en-GB" dirty="0" smtClean="0">
                <a:cs typeface="Times New Roman" pitchFamily="18" charset="0"/>
              </a:rPr>
              <a:t>The next </a:t>
            </a:r>
            <a:r>
              <a:rPr lang="en-GB" dirty="0" err="1" smtClean="0">
                <a:cs typeface="Times New Roman" pitchFamily="18" charset="0"/>
              </a:rPr>
              <a:t>tRNA</a:t>
            </a:r>
            <a:r>
              <a:rPr lang="en-GB" dirty="0" smtClean="0">
                <a:cs typeface="Times New Roman" pitchFamily="18" charset="0"/>
              </a:rPr>
              <a:t> molecule then delivers its amino acid to the ribosome and when they are next to each other a </a:t>
            </a:r>
            <a:r>
              <a:rPr lang="en-GB" b="1" u="sng" dirty="0" smtClean="0">
                <a:cs typeface="Times New Roman" pitchFamily="18" charset="0"/>
              </a:rPr>
              <a:t>peptide bond </a:t>
            </a:r>
            <a:r>
              <a:rPr lang="en-GB" dirty="0" smtClean="0">
                <a:cs typeface="Times New Roman" pitchFamily="18" charset="0"/>
              </a:rPr>
              <a:t>forms between the two amino acids.</a:t>
            </a:r>
          </a:p>
        </p:txBody>
      </p:sp>
    </p:spTree>
    <p:extLst>
      <p:ext uri="{BB962C8B-B14F-4D97-AF65-F5344CB8AC3E}">
        <p14:creationId xmlns:p14="http://schemas.microsoft.com/office/powerpoint/2010/main" val="3395813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F0E4242-DE65-4672-8449-2C4B21FF0116}" type="datetime2">
              <a:rPr lang="en-GB"/>
              <a:pPr>
                <a:defRPr/>
              </a:pPr>
              <a:t>Friday, 19 September 2014</a:t>
            </a:fld>
            <a:endParaRPr lang="en-GB"/>
          </a:p>
        </p:txBody>
      </p:sp>
      <p:sp>
        <p:nvSpPr>
          <p:cNvPr id="5" name="Footer Placeholder 4"/>
          <p:cNvSpPr>
            <a:spLocks noGrp="1"/>
          </p:cNvSpPr>
          <p:nvPr>
            <p:ph type="ftr" sz="quarter" idx="11"/>
          </p:nvPr>
        </p:nvSpPr>
        <p:spPr/>
        <p:txBody>
          <a:bodyPr/>
          <a:lstStyle/>
          <a:p>
            <a:pPr>
              <a:defRPr/>
            </a:pPr>
            <a:r>
              <a:rPr lang="en-GB"/>
              <a:t>G Davidson</a:t>
            </a:r>
          </a:p>
        </p:txBody>
      </p:sp>
      <p:sp>
        <p:nvSpPr>
          <p:cNvPr id="6" name="Slide Number Placeholder 5"/>
          <p:cNvSpPr>
            <a:spLocks noGrp="1"/>
          </p:cNvSpPr>
          <p:nvPr>
            <p:ph type="sldNum" sz="quarter" idx="12"/>
          </p:nvPr>
        </p:nvSpPr>
        <p:spPr/>
        <p:txBody>
          <a:bodyPr/>
          <a:lstStyle/>
          <a:p>
            <a:pPr>
              <a:defRPr/>
            </a:pPr>
            <a:r>
              <a:rPr lang="en-GB"/>
              <a:t>Slide </a:t>
            </a:r>
            <a:fld id="{8F95A858-375C-4A4B-B5F3-226981646B95}" type="slidenum">
              <a:rPr lang="en-GB"/>
              <a:pPr>
                <a:defRPr/>
              </a:pPr>
              <a:t>23</a:t>
            </a:fld>
            <a:endParaRPr lang="en-GB"/>
          </a:p>
        </p:txBody>
      </p:sp>
      <p:sp>
        <p:nvSpPr>
          <p:cNvPr id="21509" name="Rectangle 2"/>
          <p:cNvSpPr>
            <a:spLocks noGrp="1" noChangeArrowheads="1"/>
          </p:cNvSpPr>
          <p:nvPr>
            <p:ph type="title"/>
          </p:nvPr>
        </p:nvSpPr>
        <p:spPr/>
        <p:txBody>
          <a:bodyPr/>
          <a:lstStyle/>
          <a:p>
            <a:pPr eaLnBrk="1" hangingPunct="1"/>
            <a:r>
              <a:rPr lang="en-GB" smtClean="0"/>
              <a:t>Translation</a:t>
            </a:r>
          </a:p>
        </p:txBody>
      </p:sp>
      <p:sp>
        <p:nvSpPr>
          <p:cNvPr id="21510" name="Rectangle 3"/>
          <p:cNvSpPr>
            <a:spLocks noGrp="1" noChangeArrowheads="1"/>
          </p:cNvSpPr>
          <p:nvPr>
            <p:ph type="body" idx="1"/>
          </p:nvPr>
        </p:nvSpPr>
        <p:spPr/>
        <p:txBody>
          <a:bodyPr>
            <a:normAutofit fontScale="92500" lnSpcReduction="20000"/>
          </a:bodyPr>
          <a:lstStyle/>
          <a:p>
            <a:pPr eaLnBrk="1" hangingPunct="1"/>
            <a:r>
              <a:rPr lang="en-GB" dirty="0" smtClean="0">
                <a:cs typeface="Times New Roman" pitchFamily="18" charset="0"/>
              </a:rPr>
              <a:t>This process continues until a </a:t>
            </a:r>
            <a:r>
              <a:rPr lang="en-GB" b="1" u="sng" dirty="0" smtClean="0">
                <a:cs typeface="Times New Roman" pitchFamily="18" charset="0"/>
              </a:rPr>
              <a:t>stop codon </a:t>
            </a:r>
            <a:r>
              <a:rPr lang="en-GB" dirty="0" smtClean="0">
                <a:cs typeface="Times New Roman" pitchFamily="18" charset="0"/>
              </a:rPr>
              <a:t>is reached (UAA or UAG or UGA)</a:t>
            </a:r>
          </a:p>
          <a:p>
            <a:pPr eaLnBrk="1" hangingPunct="1"/>
            <a:r>
              <a:rPr lang="en-GB" dirty="0" smtClean="0">
                <a:cs typeface="Times New Roman" pitchFamily="18" charset="0"/>
              </a:rPr>
              <a:t>Once the mRNA has passed through the ribosome, a complete polypeptide chain will have been constructed.</a:t>
            </a:r>
          </a:p>
          <a:p>
            <a:pPr eaLnBrk="1" hangingPunct="1"/>
            <a:r>
              <a:rPr lang="en-GB" dirty="0" smtClean="0">
                <a:cs typeface="Times New Roman" pitchFamily="18" charset="0"/>
              </a:rPr>
              <a:t>It will then pass through another ribosome and produce another of the same polypeptide.</a:t>
            </a:r>
          </a:p>
          <a:p>
            <a:pPr eaLnBrk="1" hangingPunct="1"/>
            <a:r>
              <a:rPr lang="en-GB" dirty="0" smtClean="0">
                <a:cs typeface="Times New Roman" pitchFamily="18" charset="0"/>
              </a:rPr>
              <a:t>If the mRNA passes through a number of ribosomes at the same time, we call them </a:t>
            </a:r>
            <a:r>
              <a:rPr lang="en-GB" b="1" u="sng" dirty="0" smtClean="0">
                <a:cs typeface="Times New Roman" pitchFamily="18" charset="0"/>
              </a:rPr>
              <a:t>polyribosomes</a:t>
            </a:r>
            <a:r>
              <a:rPr lang="en-GB" dirty="0" smtClean="0">
                <a:cs typeface="Times New Roman" pitchFamily="18" charset="0"/>
              </a:rPr>
              <a:t>.</a:t>
            </a:r>
            <a:endParaRPr lang="en-GB" dirty="0" smtClean="0"/>
          </a:p>
        </p:txBody>
      </p:sp>
    </p:spTree>
    <p:extLst>
      <p:ext uri="{BB962C8B-B14F-4D97-AF65-F5344CB8AC3E}">
        <p14:creationId xmlns:p14="http://schemas.microsoft.com/office/powerpoint/2010/main" val="3395813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Translation</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24</a:t>
            </a:fld>
            <a:endParaRPr lang="en-GB"/>
          </a:p>
        </p:txBody>
      </p:sp>
      <p:pic>
        <p:nvPicPr>
          <p:cNvPr id="16386" name="Picture 2" descr="http://www2.estrellamountain.edu/faculty/farabee/BIOBK/ELONGATION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7272808" cy="439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970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fld id="{B61695D6-B08C-42C4-9E4B-D804A6CD3C7C}" type="datetime2">
              <a:rPr lang="en-GB"/>
              <a:pPr>
                <a:defRPr/>
              </a:pPr>
              <a:t>Friday, 19 September 2014</a:t>
            </a:fld>
            <a:endParaRPr lang="en-GB"/>
          </a:p>
        </p:txBody>
      </p:sp>
      <p:sp>
        <p:nvSpPr>
          <p:cNvPr id="5" name="Footer Placeholder 3"/>
          <p:cNvSpPr>
            <a:spLocks noGrp="1"/>
          </p:cNvSpPr>
          <p:nvPr>
            <p:ph type="ftr" sz="quarter" idx="11"/>
          </p:nvPr>
        </p:nvSpPr>
        <p:spPr/>
        <p:txBody>
          <a:bodyPr/>
          <a:lstStyle/>
          <a:p>
            <a:pPr>
              <a:defRPr/>
            </a:pPr>
            <a:r>
              <a:rPr lang="en-GB"/>
              <a:t>G Davidson</a:t>
            </a:r>
          </a:p>
        </p:txBody>
      </p:sp>
      <p:sp>
        <p:nvSpPr>
          <p:cNvPr id="6" name="Slide Number Placeholder 4"/>
          <p:cNvSpPr>
            <a:spLocks noGrp="1"/>
          </p:cNvSpPr>
          <p:nvPr>
            <p:ph type="sldNum" sz="quarter" idx="12"/>
          </p:nvPr>
        </p:nvSpPr>
        <p:spPr/>
        <p:txBody>
          <a:bodyPr/>
          <a:lstStyle/>
          <a:p>
            <a:pPr>
              <a:defRPr/>
            </a:pPr>
            <a:r>
              <a:rPr lang="en-GB"/>
              <a:t>Slide </a:t>
            </a:r>
            <a:fld id="{1FC7A5BC-514C-4835-A7FB-EDA01B4FA95A}" type="slidenum">
              <a:rPr lang="en-GB"/>
              <a:pPr>
                <a:defRPr/>
              </a:pPr>
              <a:t>25</a:t>
            </a:fld>
            <a:endParaRPr lang="en-GB"/>
          </a:p>
        </p:txBody>
      </p:sp>
      <p:sp>
        <p:nvSpPr>
          <p:cNvPr id="22533" name="Rectangle 2"/>
          <p:cNvSpPr>
            <a:spLocks noGrp="1" noChangeArrowheads="1"/>
          </p:cNvSpPr>
          <p:nvPr>
            <p:ph type="title"/>
          </p:nvPr>
        </p:nvSpPr>
        <p:spPr/>
        <p:txBody>
          <a:bodyPr/>
          <a:lstStyle/>
          <a:p>
            <a:pPr eaLnBrk="1" hangingPunct="1"/>
            <a:r>
              <a:rPr lang="en-GB" smtClean="0"/>
              <a:t>Protein Synthesis</a:t>
            </a:r>
          </a:p>
        </p:txBody>
      </p:sp>
      <p:pic>
        <p:nvPicPr>
          <p:cNvPr id="21507" name="Picture 3" descr="protein_synthesis_at_ribosomes"/>
          <p:cNvPicPr>
            <a:picLocks noChangeAspect="1" noChangeArrowheads="1"/>
          </p:cNvPicPr>
          <p:nvPr/>
        </p:nvPicPr>
        <p:blipFill>
          <a:blip r:embed="rId2">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914400" y="1538288"/>
            <a:ext cx="7620000"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5594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800" decel="100000"/>
                                        <p:tgtEl>
                                          <p:spTgt spid="21507"/>
                                        </p:tgtEl>
                                      </p:cBhvr>
                                    </p:animEffect>
                                    <p:anim calcmode="lin" valueType="num">
                                      <p:cBhvr>
                                        <p:cTn id="8" dur="800" decel="100000" fill="hold"/>
                                        <p:tgtEl>
                                          <p:spTgt spid="21507"/>
                                        </p:tgtEl>
                                        <p:attrNameLst>
                                          <p:attrName>style.rotation</p:attrName>
                                        </p:attrNameLst>
                                      </p:cBhvr>
                                      <p:tavLst>
                                        <p:tav tm="0">
                                          <p:val>
                                            <p:fltVal val="-90"/>
                                          </p:val>
                                        </p:tav>
                                        <p:tav tm="100000">
                                          <p:val>
                                            <p:fltVal val="0"/>
                                          </p:val>
                                        </p:tav>
                                      </p:tavLst>
                                    </p:anim>
                                    <p:anim calcmode="lin" valueType="num">
                                      <p:cBhvr>
                                        <p:cTn id="9" dur="800" decel="100000" fill="hold"/>
                                        <p:tgtEl>
                                          <p:spTgt spid="21507"/>
                                        </p:tgtEl>
                                        <p:attrNameLst>
                                          <p:attrName>ppt_x</p:attrName>
                                        </p:attrNameLst>
                                      </p:cBhvr>
                                      <p:tavLst>
                                        <p:tav tm="0">
                                          <p:val>
                                            <p:strVal val="#ppt_x+0.4"/>
                                          </p:val>
                                        </p:tav>
                                        <p:tav tm="100000">
                                          <p:val>
                                            <p:strVal val="#ppt_x-0.05"/>
                                          </p:val>
                                        </p:tav>
                                      </p:tavLst>
                                    </p:anim>
                                    <p:anim calcmode="lin" valueType="num">
                                      <p:cBhvr>
                                        <p:cTn id="10" dur="800" decel="100000" fill="hold"/>
                                        <p:tgtEl>
                                          <p:spTgt spid="2150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50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50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Gene, Many Proteins</a:t>
            </a:r>
            <a:endParaRPr lang="en-GB" dirty="0"/>
          </a:p>
        </p:txBody>
      </p:sp>
      <p:sp>
        <p:nvSpPr>
          <p:cNvPr id="6" name="Content Placeholder 5"/>
          <p:cNvSpPr>
            <a:spLocks noGrp="1"/>
          </p:cNvSpPr>
          <p:nvPr>
            <p:ph idx="1"/>
          </p:nvPr>
        </p:nvSpPr>
        <p:spPr/>
        <p:txBody>
          <a:bodyPr/>
          <a:lstStyle/>
          <a:p>
            <a:r>
              <a:rPr lang="en-GB" dirty="0" smtClean="0"/>
              <a:t>One gene is capable of coding for more than one protein.</a:t>
            </a:r>
          </a:p>
          <a:p>
            <a:r>
              <a:rPr lang="en-GB" dirty="0" smtClean="0"/>
              <a:t>Whereas in the code for one protein there are the exons and introns, the same mRNA molecule may also use the exons as introns for another proteins and vice versa for the introns.</a:t>
            </a:r>
            <a:endParaRPr lang="en-GB" dirty="0"/>
          </a:p>
        </p:txBody>
      </p:sp>
      <p:sp>
        <p:nvSpPr>
          <p:cNvPr id="3" name="Date Placeholder 2"/>
          <p:cNvSpPr>
            <a:spLocks noGrp="1"/>
          </p:cNvSpPr>
          <p:nvPr>
            <p:ph type="dt" sz="half" idx="10"/>
          </p:nvPr>
        </p:nvSpPr>
        <p:spPr/>
        <p:txBody>
          <a:bodyPr/>
          <a:lstStyle/>
          <a:p>
            <a:fld id="{153D49F4-3287-4576-9584-18F912ED9B24}" type="datetime2">
              <a:rPr lang="en-GB" smtClean="0"/>
              <a:t>Friday, 19 September 2014</a:t>
            </a:fld>
            <a:endParaRPr lang="en-GB"/>
          </a:p>
        </p:txBody>
      </p:sp>
      <p:sp>
        <p:nvSpPr>
          <p:cNvPr id="4" name="Footer Placeholder 3"/>
          <p:cNvSpPr>
            <a:spLocks noGrp="1"/>
          </p:cNvSpPr>
          <p:nvPr>
            <p:ph type="ftr" sz="quarter" idx="11"/>
          </p:nvPr>
        </p:nvSpPr>
        <p:spPr/>
        <p:txBody>
          <a:bodyPr/>
          <a:lstStyle/>
          <a:p>
            <a:r>
              <a:rPr lang="en-GB" smtClean="0"/>
              <a:t>G R Davidson</a:t>
            </a:r>
            <a:endParaRPr lang="en-GB"/>
          </a:p>
        </p:txBody>
      </p:sp>
      <p:sp>
        <p:nvSpPr>
          <p:cNvPr id="5" name="Slide Number Placeholder 4"/>
          <p:cNvSpPr>
            <a:spLocks noGrp="1"/>
          </p:cNvSpPr>
          <p:nvPr>
            <p:ph type="sldNum" sz="quarter" idx="12"/>
          </p:nvPr>
        </p:nvSpPr>
        <p:spPr/>
        <p:txBody>
          <a:bodyPr/>
          <a:lstStyle/>
          <a:p>
            <a:fld id="{DEC60EA4-28BE-4436-9F73-4090B429F4F1}" type="slidenum">
              <a:rPr lang="en-GB" smtClean="0"/>
              <a:t>26</a:t>
            </a:fld>
            <a:endParaRPr lang="en-GB"/>
          </a:p>
        </p:txBody>
      </p:sp>
    </p:spTree>
    <p:extLst>
      <p:ext uri="{BB962C8B-B14F-4D97-AF65-F5344CB8AC3E}">
        <p14:creationId xmlns:p14="http://schemas.microsoft.com/office/powerpoint/2010/main" val="30280327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897168" y="1932259"/>
            <a:ext cx="7475741" cy="288032"/>
            <a:chOff x="908828" y="1644150"/>
            <a:chExt cx="7475741" cy="288032"/>
          </a:xfrm>
        </p:grpSpPr>
        <p:sp>
          <p:nvSpPr>
            <p:cNvPr id="9" name="Rectangle 8"/>
            <p:cNvSpPr/>
            <p:nvPr/>
          </p:nvSpPr>
          <p:spPr>
            <a:xfrm>
              <a:off x="3800535" y="1644150"/>
              <a:ext cx="864096" cy="288032"/>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0" name="Rectangle 9"/>
            <p:cNvSpPr/>
            <p:nvPr/>
          </p:nvSpPr>
          <p:spPr>
            <a:xfrm>
              <a:off x="4644275" y="1644150"/>
              <a:ext cx="864096"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 name="Rectangle 10"/>
            <p:cNvSpPr/>
            <p:nvPr/>
          </p:nvSpPr>
          <p:spPr>
            <a:xfrm>
              <a:off x="5508371" y="1644150"/>
              <a:ext cx="864096"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 name="Rectangle 11"/>
            <p:cNvSpPr/>
            <p:nvPr/>
          </p:nvSpPr>
          <p:spPr>
            <a:xfrm>
              <a:off x="908828" y="1644150"/>
              <a:ext cx="864096"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ectangle 12"/>
            <p:cNvSpPr/>
            <p:nvPr/>
          </p:nvSpPr>
          <p:spPr>
            <a:xfrm>
              <a:off x="1784311" y="1644150"/>
              <a:ext cx="1148006"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5" name="Rectangle 14"/>
            <p:cNvSpPr/>
            <p:nvPr/>
          </p:nvSpPr>
          <p:spPr>
            <a:xfrm>
              <a:off x="7236563" y="1644150"/>
              <a:ext cx="1148006" cy="28803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6" name="Rectangle 15"/>
            <p:cNvSpPr/>
            <p:nvPr/>
          </p:nvSpPr>
          <p:spPr>
            <a:xfrm>
              <a:off x="6372467" y="1644150"/>
              <a:ext cx="864096" cy="28803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Rectangle 7"/>
            <p:cNvSpPr/>
            <p:nvPr/>
          </p:nvSpPr>
          <p:spPr>
            <a:xfrm>
              <a:off x="2936439" y="1644150"/>
              <a:ext cx="864096" cy="288032"/>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sp>
        <p:nvSpPr>
          <p:cNvPr id="2" name="Title 1"/>
          <p:cNvSpPr>
            <a:spLocks noGrp="1"/>
          </p:cNvSpPr>
          <p:nvPr>
            <p:ph type="title"/>
          </p:nvPr>
        </p:nvSpPr>
        <p:spPr/>
        <p:txBody>
          <a:bodyPr/>
          <a:lstStyle/>
          <a:p>
            <a:r>
              <a:rPr lang="en-GB" dirty="0" smtClean="0"/>
              <a:t>One Gene, Many Proteins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27</a:t>
            </a:fld>
            <a:endParaRPr lang="en-GB"/>
          </a:p>
        </p:txBody>
      </p:sp>
      <p:grpSp>
        <p:nvGrpSpPr>
          <p:cNvPr id="57" name="Group 56"/>
          <p:cNvGrpSpPr/>
          <p:nvPr/>
        </p:nvGrpSpPr>
        <p:grpSpPr>
          <a:xfrm>
            <a:off x="35496" y="2851836"/>
            <a:ext cx="4406980" cy="288032"/>
            <a:chOff x="291163" y="2851836"/>
            <a:chExt cx="4773500" cy="288032"/>
          </a:xfrm>
        </p:grpSpPr>
        <p:sp>
          <p:nvSpPr>
            <p:cNvPr id="19" name="Rectangle 18"/>
            <p:cNvSpPr/>
            <p:nvPr/>
          </p:nvSpPr>
          <p:spPr>
            <a:xfrm>
              <a:off x="2137611" y="2851836"/>
              <a:ext cx="551753" cy="288032"/>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20" name="Rectangle 19"/>
            <p:cNvSpPr/>
            <p:nvPr/>
          </p:nvSpPr>
          <p:spPr>
            <a:xfrm>
              <a:off x="2676366" y="2851836"/>
              <a:ext cx="551753"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21" name="Rectangle 20"/>
            <p:cNvSpPr/>
            <p:nvPr/>
          </p:nvSpPr>
          <p:spPr>
            <a:xfrm>
              <a:off x="3228118" y="2851836"/>
              <a:ext cx="551753"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22" name="Rectangle 21"/>
            <p:cNvSpPr/>
            <p:nvPr/>
          </p:nvSpPr>
          <p:spPr>
            <a:xfrm>
              <a:off x="291163" y="2851836"/>
              <a:ext cx="551753"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23" name="Rectangle 22"/>
            <p:cNvSpPr/>
            <p:nvPr/>
          </p:nvSpPr>
          <p:spPr>
            <a:xfrm>
              <a:off x="850187" y="2851836"/>
              <a:ext cx="733039"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24" name="Rectangle 23"/>
            <p:cNvSpPr/>
            <p:nvPr/>
          </p:nvSpPr>
          <p:spPr>
            <a:xfrm>
              <a:off x="4331624" y="2851836"/>
              <a:ext cx="733039" cy="28803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25" name="Rectangle 24"/>
            <p:cNvSpPr/>
            <p:nvPr/>
          </p:nvSpPr>
          <p:spPr>
            <a:xfrm>
              <a:off x="3779871" y="2851836"/>
              <a:ext cx="551753" cy="28803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26" name="Rectangle 25"/>
            <p:cNvSpPr/>
            <p:nvPr/>
          </p:nvSpPr>
          <p:spPr>
            <a:xfrm>
              <a:off x="1585858" y="2851836"/>
              <a:ext cx="551753" cy="288032"/>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grpSp>
      <p:sp>
        <p:nvSpPr>
          <p:cNvPr id="27" name="TextBox 26"/>
          <p:cNvSpPr txBox="1"/>
          <p:nvPr/>
        </p:nvSpPr>
        <p:spPr>
          <a:xfrm>
            <a:off x="1115616" y="1444134"/>
            <a:ext cx="5799986" cy="369332"/>
          </a:xfrm>
          <a:prstGeom prst="rect">
            <a:avLst/>
          </a:prstGeom>
          <a:noFill/>
        </p:spPr>
        <p:txBody>
          <a:bodyPr wrap="none" rtlCol="0">
            <a:spAutoFit/>
          </a:bodyPr>
          <a:lstStyle/>
          <a:p>
            <a:r>
              <a:rPr lang="en-GB" dirty="0" smtClean="0">
                <a:latin typeface="Comic Sans MS" pitchFamily="66" charset="0"/>
              </a:rPr>
              <a:t>e.g. an original mRNA transcript might look like this:</a:t>
            </a:r>
            <a:endParaRPr lang="en-GB" dirty="0">
              <a:latin typeface="Comic Sans MS" pitchFamily="66" charset="0"/>
            </a:endParaRPr>
          </a:p>
        </p:txBody>
      </p:sp>
      <p:sp>
        <p:nvSpPr>
          <p:cNvPr id="28" name="TextBox 27"/>
          <p:cNvSpPr txBox="1"/>
          <p:nvPr/>
        </p:nvSpPr>
        <p:spPr>
          <a:xfrm>
            <a:off x="1986558" y="2379433"/>
            <a:ext cx="1194558" cy="369332"/>
          </a:xfrm>
          <a:prstGeom prst="rect">
            <a:avLst/>
          </a:prstGeom>
          <a:noFill/>
        </p:spPr>
        <p:txBody>
          <a:bodyPr wrap="none" rtlCol="0">
            <a:spAutoFit/>
          </a:bodyPr>
          <a:lstStyle/>
          <a:p>
            <a:r>
              <a:rPr lang="en-GB" dirty="0" smtClean="0">
                <a:latin typeface="Comic Sans MS" pitchFamily="66" charset="0"/>
              </a:rPr>
              <a:t>Protein A</a:t>
            </a:r>
            <a:endParaRPr lang="en-GB" dirty="0">
              <a:latin typeface="Comic Sans MS" pitchFamily="66" charset="0"/>
            </a:endParaRPr>
          </a:p>
        </p:txBody>
      </p:sp>
      <p:grpSp>
        <p:nvGrpSpPr>
          <p:cNvPr id="18" name="Group 17"/>
          <p:cNvGrpSpPr/>
          <p:nvPr/>
        </p:nvGrpSpPr>
        <p:grpSpPr>
          <a:xfrm>
            <a:off x="4680146" y="2851836"/>
            <a:ext cx="4406980" cy="288032"/>
            <a:chOff x="4680146" y="2851836"/>
            <a:chExt cx="4406980" cy="288032"/>
          </a:xfrm>
        </p:grpSpPr>
        <p:sp>
          <p:nvSpPr>
            <p:cNvPr id="30" name="Rectangle 29"/>
            <p:cNvSpPr/>
            <p:nvPr/>
          </p:nvSpPr>
          <p:spPr>
            <a:xfrm>
              <a:off x="6384819" y="2851836"/>
              <a:ext cx="509388" cy="288032"/>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31" name="Rectangle 30"/>
            <p:cNvSpPr/>
            <p:nvPr/>
          </p:nvSpPr>
          <p:spPr>
            <a:xfrm>
              <a:off x="6882207" y="2851836"/>
              <a:ext cx="509388"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32" name="Rectangle 31"/>
            <p:cNvSpPr/>
            <p:nvPr/>
          </p:nvSpPr>
          <p:spPr>
            <a:xfrm>
              <a:off x="7391595" y="2851836"/>
              <a:ext cx="509388"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33" name="Rectangle 32"/>
            <p:cNvSpPr/>
            <p:nvPr/>
          </p:nvSpPr>
          <p:spPr>
            <a:xfrm>
              <a:off x="4680146" y="2851836"/>
              <a:ext cx="509388"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34" name="Rectangle 33"/>
            <p:cNvSpPr/>
            <p:nvPr/>
          </p:nvSpPr>
          <p:spPr>
            <a:xfrm>
              <a:off x="5196247" y="2851836"/>
              <a:ext cx="676754"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35" name="Rectangle 34"/>
            <p:cNvSpPr/>
            <p:nvPr/>
          </p:nvSpPr>
          <p:spPr>
            <a:xfrm>
              <a:off x="8410372" y="2851836"/>
              <a:ext cx="676754" cy="28803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36" name="Rectangle 35"/>
            <p:cNvSpPr/>
            <p:nvPr/>
          </p:nvSpPr>
          <p:spPr>
            <a:xfrm>
              <a:off x="7900984" y="2851836"/>
              <a:ext cx="509388" cy="28803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37" name="Rectangle 36"/>
            <p:cNvSpPr/>
            <p:nvPr/>
          </p:nvSpPr>
          <p:spPr>
            <a:xfrm>
              <a:off x="5875431" y="2851836"/>
              <a:ext cx="509388" cy="288032"/>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grpSp>
      <p:grpSp>
        <p:nvGrpSpPr>
          <p:cNvPr id="3" name="Group 2"/>
          <p:cNvGrpSpPr/>
          <p:nvPr/>
        </p:nvGrpSpPr>
        <p:grpSpPr>
          <a:xfrm>
            <a:off x="454585" y="3645024"/>
            <a:ext cx="4011411" cy="288032"/>
            <a:chOff x="454585" y="3645024"/>
            <a:chExt cx="4011411" cy="288032"/>
          </a:xfrm>
        </p:grpSpPr>
        <p:sp>
          <p:nvSpPr>
            <p:cNvPr id="38" name="Rectangle 37"/>
            <p:cNvSpPr/>
            <p:nvPr/>
          </p:nvSpPr>
          <p:spPr>
            <a:xfrm>
              <a:off x="1538944" y="3645024"/>
              <a:ext cx="551753" cy="288032"/>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intron</a:t>
              </a:r>
              <a:endParaRPr lang="en-GB" sz="1100" dirty="0">
                <a:solidFill>
                  <a:schemeClr val="tx1"/>
                </a:solidFill>
              </a:endParaRPr>
            </a:p>
          </p:txBody>
        </p:sp>
        <p:sp>
          <p:nvSpPr>
            <p:cNvPr id="40" name="Rectangle 39"/>
            <p:cNvSpPr/>
            <p:nvPr/>
          </p:nvSpPr>
          <p:spPr>
            <a:xfrm>
              <a:off x="2629451" y="3645024"/>
              <a:ext cx="551753"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intron</a:t>
              </a:r>
              <a:endParaRPr lang="en-GB" sz="1100" dirty="0">
                <a:solidFill>
                  <a:schemeClr val="tx1"/>
                </a:solidFill>
              </a:endParaRPr>
            </a:p>
          </p:txBody>
        </p:sp>
        <p:sp>
          <p:nvSpPr>
            <p:cNvPr id="42" name="Rectangle 41"/>
            <p:cNvSpPr/>
            <p:nvPr/>
          </p:nvSpPr>
          <p:spPr>
            <a:xfrm>
              <a:off x="454585" y="3645024"/>
              <a:ext cx="733039"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intron</a:t>
              </a:r>
              <a:endParaRPr lang="en-GB" sz="1100" dirty="0">
                <a:solidFill>
                  <a:schemeClr val="tx1"/>
                </a:solidFill>
              </a:endParaRPr>
            </a:p>
          </p:txBody>
        </p:sp>
        <p:sp>
          <p:nvSpPr>
            <p:cNvPr id="43" name="Rectangle 42"/>
            <p:cNvSpPr/>
            <p:nvPr/>
          </p:nvSpPr>
          <p:spPr>
            <a:xfrm>
              <a:off x="3732957" y="3645024"/>
              <a:ext cx="733039" cy="28803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intron</a:t>
              </a:r>
              <a:endParaRPr lang="en-GB" sz="1100" dirty="0">
                <a:solidFill>
                  <a:schemeClr val="tx1"/>
                </a:solidFill>
              </a:endParaRPr>
            </a:p>
          </p:txBody>
        </p:sp>
      </p:grpSp>
      <p:grpSp>
        <p:nvGrpSpPr>
          <p:cNvPr id="7" name="Group 6"/>
          <p:cNvGrpSpPr/>
          <p:nvPr/>
        </p:nvGrpSpPr>
        <p:grpSpPr>
          <a:xfrm>
            <a:off x="35496" y="4149080"/>
            <a:ext cx="4040461" cy="288032"/>
            <a:chOff x="35496" y="4149080"/>
            <a:chExt cx="4040461" cy="288032"/>
          </a:xfrm>
        </p:grpSpPr>
        <p:sp>
          <p:nvSpPr>
            <p:cNvPr id="39" name="Rectangle 38"/>
            <p:cNvSpPr/>
            <p:nvPr/>
          </p:nvSpPr>
          <p:spPr>
            <a:xfrm>
              <a:off x="2420699" y="4149080"/>
              <a:ext cx="551753"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sp>
          <p:nvSpPr>
            <p:cNvPr id="41" name="Rectangle 40"/>
            <p:cNvSpPr/>
            <p:nvPr/>
          </p:nvSpPr>
          <p:spPr>
            <a:xfrm>
              <a:off x="35496" y="4149080"/>
              <a:ext cx="551753"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sp>
          <p:nvSpPr>
            <p:cNvPr id="44" name="Rectangle 43"/>
            <p:cNvSpPr/>
            <p:nvPr/>
          </p:nvSpPr>
          <p:spPr>
            <a:xfrm>
              <a:off x="3524204" y="4149080"/>
              <a:ext cx="551753" cy="28803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sp>
          <p:nvSpPr>
            <p:cNvPr id="45" name="Rectangle 44"/>
            <p:cNvSpPr/>
            <p:nvPr/>
          </p:nvSpPr>
          <p:spPr>
            <a:xfrm>
              <a:off x="1330191" y="4149080"/>
              <a:ext cx="551753" cy="288032"/>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grpSp>
      <p:grpSp>
        <p:nvGrpSpPr>
          <p:cNvPr id="14" name="Group 13"/>
          <p:cNvGrpSpPr/>
          <p:nvPr/>
        </p:nvGrpSpPr>
        <p:grpSpPr>
          <a:xfrm>
            <a:off x="1211935" y="5085184"/>
            <a:ext cx="2183626" cy="288032"/>
            <a:chOff x="1211935" y="5085184"/>
            <a:chExt cx="2183626" cy="288032"/>
          </a:xfrm>
        </p:grpSpPr>
        <p:sp>
          <p:nvSpPr>
            <p:cNvPr id="53" name="Rectangle 52"/>
            <p:cNvSpPr/>
            <p:nvPr/>
          </p:nvSpPr>
          <p:spPr>
            <a:xfrm>
              <a:off x="2292055" y="5085184"/>
              <a:ext cx="551753"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sp>
          <p:nvSpPr>
            <p:cNvPr id="54" name="Rectangle 53"/>
            <p:cNvSpPr/>
            <p:nvPr/>
          </p:nvSpPr>
          <p:spPr>
            <a:xfrm>
              <a:off x="1211935" y="5085184"/>
              <a:ext cx="551753"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sp>
          <p:nvSpPr>
            <p:cNvPr id="55" name="Rectangle 54"/>
            <p:cNvSpPr/>
            <p:nvPr/>
          </p:nvSpPr>
          <p:spPr>
            <a:xfrm>
              <a:off x="2843808" y="5085184"/>
              <a:ext cx="551753" cy="28803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sp>
          <p:nvSpPr>
            <p:cNvPr id="56" name="Rectangle 55"/>
            <p:cNvSpPr/>
            <p:nvPr/>
          </p:nvSpPr>
          <p:spPr>
            <a:xfrm>
              <a:off x="1738258" y="5085184"/>
              <a:ext cx="551753" cy="288032"/>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exon</a:t>
              </a:r>
              <a:endParaRPr lang="en-GB" sz="1100" dirty="0">
                <a:solidFill>
                  <a:schemeClr val="tx1"/>
                </a:solidFill>
              </a:endParaRPr>
            </a:p>
          </p:txBody>
        </p:sp>
      </p:grpSp>
      <p:sp>
        <p:nvSpPr>
          <p:cNvPr id="58" name="TextBox 57"/>
          <p:cNvSpPr txBox="1"/>
          <p:nvPr/>
        </p:nvSpPr>
        <p:spPr>
          <a:xfrm>
            <a:off x="6384819" y="2379433"/>
            <a:ext cx="1172116" cy="369332"/>
          </a:xfrm>
          <a:prstGeom prst="rect">
            <a:avLst/>
          </a:prstGeom>
          <a:noFill/>
        </p:spPr>
        <p:txBody>
          <a:bodyPr wrap="none" rtlCol="0">
            <a:spAutoFit/>
          </a:bodyPr>
          <a:lstStyle/>
          <a:p>
            <a:r>
              <a:rPr lang="en-GB" dirty="0" smtClean="0">
                <a:latin typeface="Comic Sans MS" pitchFamily="66" charset="0"/>
              </a:rPr>
              <a:t>Protein B</a:t>
            </a:r>
            <a:endParaRPr lang="en-GB" dirty="0">
              <a:latin typeface="Comic Sans MS" pitchFamily="66" charset="0"/>
            </a:endParaRPr>
          </a:p>
        </p:txBody>
      </p:sp>
      <p:grpSp>
        <p:nvGrpSpPr>
          <p:cNvPr id="29" name="Group 28"/>
          <p:cNvGrpSpPr/>
          <p:nvPr/>
        </p:nvGrpSpPr>
        <p:grpSpPr>
          <a:xfrm>
            <a:off x="4694695" y="3645024"/>
            <a:ext cx="3715677" cy="288032"/>
            <a:chOff x="4694695" y="3645024"/>
            <a:chExt cx="3715677" cy="288032"/>
          </a:xfrm>
        </p:grpSpPr>
        <p:sp>
          <p:nvSpPr>
            <p:cNvPr id="59" name="Rectangle 58"/>
            <p:cNvSpPr/>
            <p:nvPr/>
          </p:nvSpPr>
          <p:spPr>
            <a:xfrm>
              <a:off x="6360807" y="3645024"/>
              <a:ext cx="509388" cy="288032"/>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60" name="Rectangle 59"/>
            <p:cNvSpPr/>
            <p:nvPr/>
          </p:nvSpPr>
          <p:spPr>
            <a:xfrm>
              <a:off x="6882207" y="3645024"/>
              <a:ext cx="509388"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62" name="Rectangle 61"/>
            <p:cNvSpPr/>
            <p:nvPr/>
          </p:nvSpPr>
          <p:spPr>
            <a:xfrm>
              <a:off x="4694695" y="3645024"/>
              <a:ext cx="509388" cy="288032"/>
            </a:xfrm>
            <a:prstGeom prst="rect">
              <a:avLst/>
            </a:prstGeom>
            <a:solidFill>
              <a:srgbClr val="8EDE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sp>
          <p:nvSpPr>
            <p:cNvPr id="65" name="Rectangle 64"/>
            <p:cNvSpPr/>
            <p:nvPr/>
          </p:nvSpPr>
          <p:spPr>
            <a:xfrm>
              <a:off x="7900984" y="3645024"/>
              <a:ext cx="509388" cy="28803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intron</a:t>
              </a:r>
              <a:endParaRPr lang="en-GB" sz="1000" dirty="0">
                <a:solidFill>
                  <a:schemeClr val="tx1"/>
                </a:solidFill>
              </a:endParaRPr>
            </a:p>
          </p:txBody>
        </p:sp>
      </p:grpSp>
      <p:grpSp>
        <p:nvGrpSpPr>
          <p:cNvPr id="46" name="Group 45"/>
          <p:cNvGrpSpPr/>
          <p:nvPr/>
        </p:nvGrpSpPr>
        <p:grpSpPr>
          <a:xfrm>
            <a:off x="5220072" y="4149080"/>
            <a:ext cx="3758908" cy="288032"/>
            <a:chOff x="5220072" y="4149080"/>
            <a:chExt cx="3758908" cy="288032"/>
          </a:xfrm>
        </p:grpSpPr>
        <p:sp>
          <p:nvSpPr>
            <p:cNvPr id="61" name="Rectangle 60"/>
            <p:cNvSpPr/>
            <p:nvPr/>
          </p:nvSpPr>
          <p:spPr>
            <a:xfrm>
              <a:off x="7283449" y="4149080"/>
              <a:ext cx="509388"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63" name="Rectangle 62"/>
            <p:cNvSpPr/>
            <p:nvPr/>
          </p:nvSpPr>
          <p:spPr>
            <a:xfrm>
              <a:off x="5220072" y="4149080"/>
              <a:ext cx="676754"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64" name="Rectangle 63"/>
            <p:cNvSpPr/>
            <p:nvPr/>
          </p:nvSpPr>
          <p:spPr>
            <a:xfrm>
              <a:off x="8302226" y="4149080"/>
              <a:ext cx="676754" cy="28803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66" name="Rectangle 65"/>
            <p:cNvSpPr/>
            <p:nvPr/>
          </p:nvSpPr>
          <p:spPr>
            <a:xfrm>
              <a:off x="5899256" y="4149080"/>
              <a:ext cx="509388" cy="288032"/>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grpSp>
      <p:grpSp>
        <p:nvGrpSpPr>
          <p:cNvPr id="47" name="Group 46"/>
          <p:cNvGrpSpPr/>
          <p:nvPr/>
        </p:nvGrpSpPr>
        <p:grpSpPr>
          <a:xfrm>
            <a:off x="5831700" y="5085184"/>
            <a:ext cx="2369382" cy="288032"/>
            <a:chOff x="5831700" y="5085184"/>
            <a:chExt cx="2369382" cy="288032"/>
          </a:xfrm>
        </p:grpSpPr>
        <p:sp>
          <p:nvSpPr>
            <p:cNvPr id="67" name="Rectangle 66"/>
            <p:cNvSpPr/>
            <p:nvPr/>
          </p:nvSpPr>
          <p:spPr>
            <a:xfrm>
              <a:off x="7020272" y="5085184"/>
              <a:ext cx="509388"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68" name="Rectangle 67"/>
            <p:cNvSpPr/>
            <p:nvPr/>
          </p:nvSpPr>
          <p:spPr>
            <a:xfrm>
              <a:off x="5831700" y="5085184"/>
              <a:ext cx="676754" cy="288032"/>
            </a:xfrm>
            <a:prstGeom prst="rect">
              <a:avLst/>
            </a:prstGeom>
            <a:solidFill>
              <a:srgbClr val="7EF6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69" name="Rectangle 68"/>
            <p:cNvSpPr/>
            <p:nvPr/>
          </p:nvSpPr>
          <p:spPr>
            <a:xfrm>
              <a:off x="7524328" y="5085184"/>
              <a:ext cx="676754" cy="28803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sp>
          <p:nvSpPr>
            <p:cNvPr id="70" name="Rectangle 69"/>
            <p:cNvSpPr/>
            <p:nvPr/>
          </p:nvSpPr>
          <p:spPr>
            <a:xfrm>
              <a:off x="6510884" y="5085184"/>
              <a:ext cx="509388" cy="288032"/>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exon</a:t>
              </a:r>
              <a:endParaRPr lang="en-GB" sz="1000" dirty="0">
                <a:solidFill>
                  <a:schemeClr val="tx1"/>
                </a:solidFill>
              </a:endParaRPr>
            </a:p>
          </p:txBody>
        </p:sp>
      </p:grpSp>
      <p:cxnSp>
        <p:nvCxnSpPr>
          <p:cNvPr id="72" name="Straight Connector 71"/>
          <p:cNvCxnSpPr/>
          <p:nvPr/>
        </p:nvCxnSpPr>
        <p:spPr>
          <a:xfrm>
            <a:off x="4572000" y="2420888"/>
            <a:ext cx="0" cy="3385181"/>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814820" y="5436737"/>
            <a:ext cx="1194558" cy="369332"/>
          </a:xfrm>
          <a:prstGeom prst="rect">
            <a:avLst/>
          </a:prstGeom>
          <a:noFill/>
        </p:spPr>
        <p:txBody>
          <a:bodyPr wrap="none" rtlCol="0">
            <a:spAutoFit/>
          </a:bodyPr>
          <a:lstStyle/>
          <a:p>
            <a:r>
              <a:rPr lang="en-GB" dirty="0" smtClean="0">
                <a:latin typeface="Comic Sans MS" pitchFamily="66" charset="0"/>
              </a:rPr>
              <a:t>Protein A</a:t>
            </a:r>
            <a:endParaRPr lang="en-GB" dirty="0">
              <a:latin typeface="Comic Sans MS" pitchFamily="66" charset="0"/>
            </a:endParaRPr>
          </a:p>
        </p:txBody>
      </p:sp>
      <p:sp>
        <p:nvSpPr>
          <p:cNvPr id="74" name="TextBox 73"/>
          <p:cNvSpPr txBox="1"/>
          <p:nvPr/>
        </p:nvSpPr>
        <p:spPr>
          <a:xfrm>
            <a:off x="6408644" y="5433066"/>
            <a:ext cx="1172116" cy="369332"/>
          </a:xfrm>
          <a:prstGeom prst="rect">
            <a:avLst/>
          </a:prstGeom>
          <a:noFill/>
        </p:spPr>
        <p:txBody>
          <a:bodyPr wrap="none" rtlCol="0">
            <a:spAutoFit/>
          </a:bodyPr>
          <a:lstStyle/>
          <a:p>
            <a:r>
              <a:rPr lang="en-GB" dirty="0" smtClean="0">
                <a:latin typeface="Comic Sans MS" pitchFamily="66" charset="0"/>
              </a:rPr>
              <a:t>Protein B</a:t>
            </a:r>
            <a:endParaRPr lang="en-GB" dirty="0">
              <a:latin typeface="Comic Sans MS" pitchFamily="66" charset="0"/>
            </a:endParaRPr>
          </a:p>
        </p:txBody>
      </p:sp>
    </p:spTree>
    <p:extLst>
      <p:ext uri="{BB962C8B-B14F-4D97-AF65-F5344CB8AC3E}">
        <p14:creationId xmlns:p14="http://schemas.microsoft.com/office/powerpoint/2010/main" val="11122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by="(-#ppt_w*2)" calcmode="lin" valueType="num">
                                      <p:cBhvr rctx="PPT">
                                        <p:cTn id="7" dur="500" autoRev="1" fill="hold">
                                          <p:stCondLst>
                                            <p:cond delay="0"/>
                                          </p:stCondLst>
                                        </p:cTn>
                                        <p:tgtEl>
                                          <p:spTgt spid="27"/>
                                        </p:tgtEl>
                                        <p:attrNameLst>
                                          <p:attrName>ppt_w</p:attrName>
                                        </p:attrNameLst>
                                      </p:cBhvr>
                                    </p:anim>
                                    <p:anim by="(#ppt_w*0.50)" calcmode="lin" valueType="num">
                                      <p:cBhvr>
                                        <p:cTn id="8" dur="500" decel="50000" autoRev="1" fill="hold">
                                          <p:stCondLst>
                                            <p:cond delay="0"/>
                                          </p:stCondLst>
                                        </p:cTn>
                                        <p:tgtEl>
                                          <p:spTgt spid="27"/>
                                        </p:tgtEl>
                                        <p:attrNameLst>
                                          <p:attrName>ppt_x</p:attrName>
                                        </p:attrNameLst>
                                      </p:cBhvr>
                                    </p:anim>
                                    <p:anim from="(-#ppt_h/2)" to="(#ppt_y)" calcmode="lin" valueType="num">
                                      <p:cBhvr>
                                        <p:cTn id="9" dur="1000" fill="hold">
                                          <p:stCondLst>
                                            <p:cond delay="0"/>
                                          </p:stCondLst>
                                        </p:cTn>
                                        <p:tgtEl>
                                          <p:spTgt spid="27"/>
                                        </p:tgtEl>
                                        <p:attrNameLst>
                                          <p:attrName>ppt_y</p:attrName>
                                        </p:attrNameLst>
                                      </p:cBhvr>
                                    </p:anim>
                                    <p:animRot by="21600000">
                                      <p:cBhvr>
                                        <p:cTn id="10" dur="1000" fill="hold">
                                          <p:stCondLst>
                                            <p:cond delay="0"/>
                                          </p:stCondLst>
                                        </p:cTn>
                                        <p:tgtEl>
                                          <p:spTgt spid="27"/>
                                        </p:tgtEl>
                                        <p:attrNameLst>
                                          <p:attrName>r</p:attrName>
                                        </p:attrNameLst>
                                      </p:cBhvr>
                                    </p:animRot>
                                  </p:childTnLst>
                                </p:cTn>
                              </p:par>
                            </p:childTnLst>
                          </p:cTn>
                        </p:par>
                        <p:par>
                          <p:cTn id="11" fill="hold">
                            <p:stCondLst>
                              <p:cond delay="5500"/>
                            </p:stCondLst>
                            <p:childTnLst>
                              <p:par>
                                <p:cTn id="12" presetID="2" presetClass="entr" presetSubtype="8"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0-#ppt_w/2"/>
                                          </p:val>
                                        </p:tav>
                                        <p:tav tm="100000">
                                          <p:val>
                                            <p:strVal val="#ppt_x"/>
                                          </p:val>
                                        </p:tav>
                                      </p:tavLst>
                                    </p:anim>
                                    <p:anim calcmode="lin" valueType="num">
                                      <p:cBhvr additive="base">
                                        <p:cTn id="15"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28"/>
                                        </p:tgtEl>
                                        <p:attrNameLst>
                                          <p:attrName>style.visibility</p:attrName>
                                        </p:attrNameLst>
                                      </p:cBhvr>
                                      <p:to>
                                        <p:strVal val="visible"/>
                                      </p:to>
                                    </p:set>
                                    <p:anim by="(-#ppt_w*2)" calcmode="lin" valueType="num">
                                      <p:cBhvr rctx="PPT">
                                        <p:cTn id="20" dur="500" autoRev="1" fill="hold">
                                          <p:stCondLst>
                                            <p:cond delay="0"/>
                                          </p:stCondLst>
                                        </p:cTn>
                                        <p:tgtEl>
                                          <p:spTgt spid="28"/>
                                        </p:tgtEl>
                                        <p:attrNameLst>
                                          <p:attrName>ppt_w</p:attrName>
                                        </p:attrNameLst>
                                      </p:cBhvr>
                                    </p:anim>
                                    <p:anim by="(#ppt_w*0.50)" calcmode="lin" valueType="num">
                                      <p:cBhvr>
                                        <p:cTn id="21" dur="500" decel="50000" autoRev="1" fill="hold">
                                          <p:stCondLst>
                                            <p:cond delay="0"/>
                                          </p:stCondLst>
                                        </p:cTn>
                                        <p:tgtEl>
                                          <p:spTgt spid="28"/>
                                        </p:tgtEl>
                                        <p:attrNameLst>
                                          <p:attrName>ppt_x</p:attrName>
                                        </p:attrNameLst>
                                      </p:cBhvr>
                                    </p:anim>
                                    <p:anim from="(-#ppt_h/2)" to="(#ppt_y)" calcmode="lin" valueType="num">
                                      <p:cBhvr>
                                        <p:cTn id="22" dur="1000" fill="hold">
                                          <p:stCondLst>
                                            <p:cond delay="0"/>
                                          </p:stCondLst>
                                        </p:cTn>
                                        <p:tgtEl>
                                          <p:spTgt spid="28"/>
                                        </p:tgtEl>
                                        <p:attrNameLst>
                                          <p:attrName>ppt_y</p:attrName>
                                        </p:attrNameLst>
                                      </p:cBhvr>
                                    </p:anim>
                                    <p:animRot by="21600000">
                                      <p:cBhvr>
                                        <p:cTn id="23" dur="1000" fill="hold">
                                          <p:stCondLst>
                                            <p:cond delay="0"/>
                                          </p:stCondLst>
                                        </p:cTn>
                                        <p:tgtEl>
                                          <p:spTgt spid="28"/>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57"/>
                                        </p:tgtEl>
                                        <p:attrNameLst>
                                          <p:attrName>style.visibility</p:attrName>
                                        </p:attrNameLst>
                                      </p:cBhvr>
                                      <p:to>
                                        <p:strVal val="visible"/>
                                      </p:to>
                                    </p:set>
                                    <p:anim calcmode="lin" valueType="num">
                                      <p:cBhvr additive="base">
                                        <p:cTn id="28" dur="500" fill="hold"/>
                                        <p:tgtEl>
                                          <p:spTgt spid="57"/>
                                        </p:tgtEl>
                                        <p:attrNameLst>
                                          <p:attrName>ppt_x</p:attrName>
                                        </p:attrNameLst>
                                      </p:cBhvr>
                                      <p:tavLst>
                                        <p:tav tm="0">
                                          <p:val>
                                            <p:strVal val="0-#ppt_w/2"/>
                                          </p:val>
                                        </p:tav>
                                        <p:tav tm="100000">
                                          <p:val>
                                            <p:strVal val="#ppt_x"/>
                                          </p:val>
                                        </p:tav>
                                      </p:tavLst>
                                    </p:anim>
                                    <p:anim calcmode="lin" valueType="num">
                                      <p:cBhvr additive="base">
                                        <p:cTn id="29"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par>
                                <p:cTn id="34" presetID="42" presetClass="path" presetSubtype="0" accel="50000" decel="50000" fill="hold" nodeType="withEffect">
                                  <p:stCondLst>
                                    <p:cond delay="0"/>
                                  </p:stCondLst>
                                  <p:childTnLst>
                                    <p:animMotion origin="layout" path="M -3.61111E-6 -0.09445 L -3.61111E-6 -0.04213 " pathEditMode="relative" rAng="0" ptsTypes="AA">
                                      <p:cBhvr>
                                        <p:cTn id="35" dur="2000" fill="hold"/>
                                        <p:tgtEl>
                                          <p:spTgt spid="3"/>
                                        </p:tgtEl>
                                        <p:attrNameLst>
                                          <p:attrName>ppt_x</p:attrName>
                                          <p:attrName>ppt_y</p:attrName>
                                        </p:attrNameLst>
                                      </p:cBhvr>
                                      <p:rCtr x="0" y="2616"/>
                                    </p:animMotion>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par>
                                <p:cTn id="40" presetID="42" presetClass="path" presetSubtype="0" accel="50000" decel="50000" fill="hold" nodeType="withEffect">
                                  <p:stCondLst>
                                    <p:cond delay="0"/>
                                  </p:stCondLst>
                                  <p:childTnLst>
                                    <p:animMotion origin="layout" path="M 3.61111E-6 -0.16783 L 3.61111E-6 -0.04167 " pathEditMode="relative" rAng="0" ptsTypes="AA">
                                      <p:cBhvr>
                                        <p:cTn id="41" dur="2000" fill="hold"/>
                                        <p:tgtEl>
                                          <p:spTgt spid="7"/>
                                        </p:tgtEl>
                                        <p:attrNameLst>
                                          <p:attrName>ppt_x</p:attrName>
                                          <p:attrName>ppt_y</p:attrName>
                                        </p:attrNameLst>
                                      </p:cBhvr>
                                      <p:rCtr x="0" y="6296"/>
                                    </p:animMotion>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42" presetClass="path" presetSubtype="0" accel="50000" decel="50000" fill="hold" nodeType="withEffect">
                                  <p:stCondLst>
                                    <p:cond delay="0"/>
                                  </p:stCondLst>
                                  <p:childTnLst>
                                    <p:animMotion origin="layout" path="M 0.00399 -0.17824 L 0.00399 -0.0419 " pathEditMode="relative" rAng="0" ptsTypes="AA">
                                      <p:cBhvr>
                                        <p:cTn id="47" dur="2000" fill="hold"/>
                                        <p:tgtEl>
                                          <p:spTgt spid="14"/>
                                        </p:tgtEl>
                                        <p:attrNameLst>
                                          <p:attrName>ppt_x</p:attrName>
                                          <p:attrName>ppt_y</p:attrName>
                                        </p:attrNameLst>
                                      </p:cBhvr>
                                      <p:rCtr x="0" y="6806"/>
                                    </p:animMotion>
                                  </p:childTnLst>
                                </p:cTn>
                              </p:par>
                            </p:childTnLst>
                          </p:cTn>
                        </p:par>
                        <p:par>
                          <p:cTn id="48" fill="hold">
                            <p:stCondLst>
                              <p:cond delay="2000"/>
                            </p:stCondLst>
                            <p:childTnLst>
                              <p:par>
                                <p:cTn id="49" presetID="56" presetClass="entr" presetSubtype="0" fill="hold" grpId="0" nodeType="afterEffect">
                                  <p:stCondLst>
                                    <p:cond delay="0"/>
                                  </p:stCondLst>
                                  <p:iterate type="lt">
                                    <p:tmPct val="10000"/>
                                  </p:iterate>
                                  <p:childTnLst>
                                    <p:set>
                                      <p:cBhvr>
                                        <p:cTn id="50" dur="1" fill="hold">
                                          <p:stCondLst>
                                            <p:cond delay="0"/>
                                          </p:stCondLst>
                                        </p:cTn>
                                        <p:tgtEl>
                                          <p:spTgt spid="73"/>
                                        </p:tgtEl>
                                        <p:attrNameLst>
                                          <p:attrName>style.visibility</p:attrName>
                                        </p:attrNameLst>
                                      </p:cBhvr>
                                      <p:to>
                                        <p:strVal val="visible"/>
                                      </p:to>
                                    </p:set>
                                    <p:anim by="(-#ppt_w*2)" calcmode="lin" valueType="num">
                                      <p:cBhvr rctx="PPT">
                                        <p:cTn id="51" dur="500" autoRev="1" fill="hold">
                                          <p:stCondLst>
                                            <p:cond delay="0"/>
                                          </p:stCondLst>
                                        </p:cTn>
                                        <p:tgtEl>
                                          <p:spTgt spid="73"/>
                                        </p:tgtEl>
                                        <p:attrNameLst>
                                          <p:attrName>ppt_w</p:attrName>
                                        </p:attrNameLst>
                                      </p:cBhvr>
                                    </p:anim>
                                    <p:anim by="(#ppt_w*0.50)" calcmode="lin" valueType="num">
                                      <p:cBhvr>
                                        <p:cTn id="52" dur="500" decel="50000" autoRev="1" fill="hold">
                                          <p:stCondLst>
                                            <p:cond delay="0"/>
                                          </p:stCondLst>
                                        </p:cTn>
                                        <p:tgtEl>
                                          <p:spTgt spid="73"/>
                                        </p:tgtEl>
                                        <p:attrNameLst>
                                          <p:attrName>ppt_x</p:attrName>
                                        </p:attrNameLst>
                                      </p:cBhvr>
                                    </p:anim>
                                    <p:anim from="(-#ppt_h/2)" to="(#ppt_y)" calcmode="lin" valueType="num">
                                      <p:cBhvr>
                                        <p:cTn id="53" dur="1000" fill="hold">
                                          <p:stCondLst>
                                            <p:cond delay="0"/>
                                          </p:stCondLst>
                                        </p:cTn>
                                        <p:tgtEl>
                                          <p:spTgt spid="73"/>
                                        </p:tgtEl>
                                        <p:attrNameLst>
                                          <p:attrName>ppt_y</p:attrName>
                                        </p:attrNameLst>
                                      </p:cBhvr>
                                    </p:anim>
                                    <p:animRot by="21600000">
                                      <p:cBhvr>
                                        <p:cTn id="54" dur="1000" fill="hold">
                                          <p:stCondLst>
                                            <p:cond delay="0"/>
                                          </p:stCondLst>
                                        </p:cTn>
                                        <p:tgtEl>
                                          <p:spTgt spid="73"/>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iterate type="lt">
                                    <p:tmPct val="10000"/>
                                  </p:iterate>
                                  <p:childTnLst>
                                    <p:set>
                                      <p:cBhvr>
                                        <p:cTn id="58" dur="1" fill="hold">
                                          <p:stCondLst>
                                            <p:cond delay="0"/>
                                          </p:stCondLst>
                                        </p:cTn>
                                        <p:tgtEl>
                                          <p:spTgt spid="58"/>
                                        </p:tgtEl>
                                        <p:attrNameLst>
                                          <p:attrName>style.visibility</p:attrName>
                                        </p:attrNameLst>
                                      </p:cBhvr>
                                      <p:to>
                                        <p:strVal val="visible"/>
                                      </p:to>
                                    </p:set>
                                    <p:anim by="(-#ppt_w*2)" calcmode="lin" valueType="num">
                                      <p:cBhvr rctx="PPT">
                                        <p:cTn id="59" dur="500" autoRev="1" fill="hold">
                                          <p:stCondLst>
                                            <p:cond delay="0"/>
                                          </p:stCondLst>
                                        </p:cTn>
                                        <p:tgtEl>
                                          <p:spTgt spid="58"/>
                                        </p:tgtEl>
                                        <p:attrNameLst>
                                          <p:attrName>ppt_w</p:attrName>
                                        </p:attrNameLst>
                                      </p:cBhvr>
                                    </p:anim>
                                    <p:anim by="(#ppt_w*0.50)" calcmode="lin" valueType="num">
                                      <p:cBhvr>
                                        <p:cTn id="60" dur="500" decel="50000" autoRev="1" fill="hold">
                                          <p:stCondLst>
                                            <p:cond delay="0"/>
                                          </p:stCondLst>
                                        </p:cTn>
                                        <p:tgtEl>
                                          <p:spTgt spid="58"/>
                                        </p:tgtEl>
                                        <p:attrNameLst>
                                          <p:attrName>ppt_x</p:attrName>
                                        </p:attrNameLst>
                                      </p:cBhvr>
                                    </p:anim>
                                    <p:anim from="(-#ppt_h/2)" to="(#ppt_y)" calcmode="lin" valueType="num">
                                      <p:cBhvr>
                                        <p:cTn id="61" dur="1000" fill="hold">
                                          <p:stCondLst>
                                            <p:cond delay="0"/>
                                          </p:stCondLst>
                                        </p:cTn>
                                        <p:tgtEl>
                                          <p:spTgt spid="58"/>
                                        </p:tgtEl>
                                        <p:attrNameLst>
                                          <p:attrName>ppt_y</p:attrName>
                                        </p:attrNameLst>
                                      </p:cBhvr>
                                    </p:anim>
                                    <p:animRot by="21600000">
                                      <p:cBhvr>
                                        <p:cTn id="62" dur="1000" fill="hold">
                                          <p:stCondLst>
                                            <p:cond delay="0"/>
                                          </p:stCondLst>
                                        </p:cTn>
                                        <p:tgtEl>
                                          <p:spTgt spid="58"/>
                                        </p:tgtEl>
                                        <p:attrNameLst>
                                          <p:attrName>r</p:attrName>
                                        </p:attrNameLst>
                                      </p:cBhvr>
                                    </p:animRo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1+#ppt_w/2"/>
                                          </p:val>
                                        </p:tav>
                                        <p:tav tm="100000">
                                          <p:val>
                                            <p:strVal val="#ppt_x"/>
                                          </p:val>
                                        </p:tav>
                                      </p:tavLst>
                                    </p:anim>
                                    <p:anim calcmode="lin" valueType="num">
                                      <p:cBhvr additive="base">
                                        <p:cTn id="6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par>
                                <p:cTn id="73" presetID="42" presetClass="path" presetSubtype="0" accel="50000" decel="50000" fill="hold" nodeType="withEffect">
                                  <p:stCondLst>
                                    <p:cond delay="0"/>
                                  </p:stCondLst>
                                  <p:childTnLst>
                                    <p:animMotion origin="layout" path="M 0.01181 -0.09445 L 0.01181 -0.01065 " pathEditMode="relative" rAng="0" ptsTypes="AA">
                                      <p:cBhvr>
                                        <p:cTn id="74" dur="2000" fill="hold"/>
                                        <p:tgtEl>
                                          <p:spTgt spid="29"/>
                                        </p:tgtEl>
                                        <p:attrNameLst>
                                          <p:attrName>ppt_x</p:attrName>
                                          <p:attrName>ppt_y</p:attrName>
                                        </p:attrNameLst>
                                      </p:cBhvr>
                                      <p:rCtr x="0" y="4190"/>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6"/>
                                        </p:tgtEl>
                                        <p:attrNameLst>
                                          <p:attrName>style.visibility</p:attrName>
                                        </p:attrNameLst>
                                      </p:cBhvr>
                                      <p:to>
                                        <p:strVal val="visible"/>
                                      </p:to>
                                    </p:set>
                                  </p:childTnLst>
                                </p:cTn>
                              </p:par>
                              <p:par>
                                <p:cTn id="79" presetID="42" presetClass="path" presetSubtype="0" accel="50000" decel="50000" fill="hold" nodeType="withEffect">
                                  <p:stCondLst>
                                    <p:cond delay="0"/>
                                  </p:stCondLst>
                                  <p:childTnLst>
                                    <p:animMotion origin="layout" path="M 0.00069 -0.16783 L 1.11111E-6 -0.01042 " pathEditMode="relative" rAng="0" ptsTypes="AA">
                                      <p:cBhvr>
                                        <p:cTn id="80" dur="2000" fill="hold"/>
                                        <p:tgtEl>
                                          <p:spTgt spid="46"/>
                                        </p:tgtEl>
                                        <p:attrNameLst>
                                          <p:attrName>ppt_x</p:attrName>
                                          <p:attrName>ppt_y</p:attrName>
                                        </p:attrNameLst>
                                      </p:cBhvr>
                                      <p:rCtr x="-35" y="7870"/>
                                    </p:animMotion>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nodeType="clickEffect">
                                  <p:stCondLst>
                                    <p:cond delay="0"/>
                                  </p:stCondLst>
                                  <p:childTnLst>
                                    <p:set>
                                      <p:cBhvr>
                                        <p:cTn id="84" dur="1" fill="hold">
                                          <p:stCondLst>
                                            <p:cond delay="0"/>
                                          </p:stCondLst>
                                        </p:cTn>
                                        <p:tgtEl>
                                          <p:spTgt spid="47"/>
                                        </p:tgtEl>
                                        <p:attrNameLst>
                                          <p:attrName>style.visibility</p:attrName>
                                        </p:attrNameLst>
                                      </p:cBhvr>
                                      <p:to>
                                        <p:strVal val="visible"/>
                                      </p:to>
                                    </p:set>
                                    <p:anim calcmode="lin" valueType="num">
                                      <p:cBhvr additive="base">
                                        <p:cTn id="85" dur="500" fill="hold"/>
                                        <p:tgtEl>
                                          <p:spTgt spid="47"/>
                                        </p:tgtEl>
                                        <p:attrNameLst>
                                          <p:attrName>ppt_x</p:attrName>
                                        </p:attrNameLst>
                                      </p:cBhvr>
                                      <p:tavLst>
                                        <p:tav tm="0">
                                          <p:val>
                                            <p:strVal val="1+#ppt_w/2"/>
                                          </p:val>
                                        </p:tav>
                                        <p:tav tm="100000">
                                          <p:val>
                                            <p:strVal val="#ppt_x"/>
                                          </p:val>
                                        </p:tav>
                                      </p:tavLst>
                                    </p:anim>
                                    <p:anim calcmode="lin" valueType="num">
                                      <p:cBhvr additive="base">
                                        <p:cTn id="86" dur="500" fill="hold"/>
                                        <p:tgtEl>
                                          <p:spTgt spid="47"/>
                                        </p:tgtEl>
                                        <p:attrNameLst>
                                          <p:attrName>ppt_y</p:attrName>
                                        </p:attrNameLst>
                                      </p:cBhvr>
                                      <p:tavLst>
                                        <p:tav tm="0">
                                          <p:val>
                                            <p:strVal val="#ppt_y"/>
                                          </p:val>
                                        </p:tav>
                                        <p:tav tm="100000">
                                          <p:val>
                                            <p:strVal val="#ppt_y"/>
                                          </p:val>
                                        </p:tav>
                                      </p:tavLst>
                                    </p:anim>
                                  </p:childTnLst>
                                </p:cTn>
                              </p:par>
                            </p:childTnLst>
                          </p:cTn>
                        </p:par>
                        <p:par>
                          <p:cTn id="87" fill="hold">
                            <p:stCondLst>
                              <p:cond delay="500"/>
                            </p:stCondLst>
                            <p:childTnLst>
                              <p:par>
                                <p:cTn id="88" presetID="56" presetClass="entr" presetSubtype="0" fill="hold" grpId="0" nodeType="afterEffect">
                                  <p:stCondLst>
                                    <p:cond delay="0"/>
                                  </p:stCondLst>
                                  <p:iterate type="lt">
                                    <p:tmPct val="10000"/>
                                  </p:iterate>
                                  <p:childTnLst>
                                    <p:set>
                                      <p:cBhvr>
                                        <p:cTn id="89" dur="1" fill="hold">
                                          <p:stCondLst>
                                            <p:cond delay="0"/>
                                          </p:stCondLst>
                                        </p:cTn>
                                        <p:tgtEl>
                                          <p:spTgt spid="74"/>
                                        </p:tgtEl>
                                        <p:attrNameLst>
                                          <p:attrName>style.visibility</p:attrName>
                                        </p:attrNameLst>
                                      </p:cBhvr>
                                      <p:to>
                                        <p:strVal val="visible"/>
                                      </p:to>
                                    </p:set>
                                    <p:anim by="(-#ppt_w*2)" calcmode="lin" valueType="num">
                                      <p:cBhvr rctx="PPT">
                                        <p:cTn id="90" dur="500" autoRev="1" fill="hold">
                                          <p:stCondLst>
                                            <p:cond delay="0"/>
                                          </p:stCondLst>
                                        </p:cTn>
                                        <p:tgtEl>
                                          <p:spTgt spid="74"/>
                                        </p:tgtEl>
                                        <p:attrNameLst>
                                          <p:attrName>ppt_w</p:attrName>
                                        </p:attrNameLst>
                                      </p:cBhvr>
                                    </p:anim>
                                    <p:anim by="(#ppt_w*0.50)" calcmode="lin" valueType="num">
                                      <p:cBhvr>
                                        <p:cTn id="91" dur="500" decel="50000" autoRev="1" fill="hold">
                                          <p:stCondLst>
                                            <p:cond delay="0"/>
                                          </p:stCondLst>
                                        </p:cTn>
                                        <p:tgtEl>
                                          <p:spTgt spid="74"/>
                                        </p:tgtEl>
                                        <p:attrNameLst>
                                          <p:attrName>ppt_x</p:attrName>
                                        </p:attrNameLst>
                                      </p:cBhvr>
                                    </p:anim>
                                    <p:anim from="(-#ppt_h/2)" to="(#ppt_y)" calcmode="lin" valueType="num">
                                      <p:cBhvr>
                                        <p:cTn id="92" dur="1000" fill="hold">
                                          <p:stCondLst>
                                            <p:cond delay="0"/>
                                          </p:stCondLst>
                                        </p:cTn>
                                        <p:tgtEl>
                                          <p:spTgt spid="74"/>
                                        </p:tgtEl>
                                        <p:attrNameLst>
                                          <p:attrName>ppt_y</p:attrName>
                                        </p:attrNameLst>
                                      </p:cBhvr>
                                    </p:anim>
                                    <p:animRot by="21600000">
                                      <p:cBhvr>
                                        <p:cTn id="93" dur="1000" fill="hold">
                                          <p:stCondLst>
                                            <p:cond delay="0"/>
                                          </p:stCondLst>
                                        </p:cTn>
                                        <p:tgtEl>
                                          <p:spTgt spid="7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58" grpId="0"/>
      <p:bldP spid="73" grpId="0"/>
      <p:bldP spid="7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Gene, Many Proteins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After translation there may be further modifications made to the protein in order for it to carry out its particular function.</a:t>
            </a:r>
          </a:p>
          <a:p>
            <a:pPr lvl="1"/>
            <a:r>
              <a:rPr lang="en-GB" dirty="0" smtClean="0"/>
              <a:t>Amino acids may be cut out of a polypeptide chain by enzymes in a process called </a:t>
            </a:r>
            <a:r>
              <a:rPr lang="en-GB" b="1" u="sng" dirty="0" smtClean="0"/>
              <a:t>cleavage</a:t>
            </a:r>
            <a:r>
              <a:rPr lang="en-GB" dirty="0" smtClean="0"/>
              <a:t>.</a:t>
            </a:r>
          </a:p>
          <a:p>
            <a:pPr lvl="1"/>
            <a:r>
              <a:rPr lang="en-GB" dirty="0" smtClean="0"/>
              <a:t>Two polypeptide chains may be joined together, e.g. insulin.</a:t>
            </a:r>
          </a:p>
          <a:p>
            <a:pPr lvl="1"/>
            <a:r>
              <a:rPr lang="en-GB" dirty="0" smtClean="0"/>
              <a:t>A carbohydrate may be added to the polypeptide chain to produce glycoproteins</a:t>
            </a:r>
          </a:p>
          <a:p>
            <a:pPr lvl="1"/>
            <a:r>
              <a:rPr lang="en-GB" dirty="0" smtClean="0"/>
              <a:t>A phosphate group may be added to the polypeptide chain to produce </a:t>
            </a:r>
            <a:r>
              <a:rPr lang="en-GB" smtClean="0"/>
              <a:t>regulatory proteins.</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28</a:t>
            </a:fld>
            <a:endParaRPr lang="en-GB"/>
          </a:p>
        </p:txBody>
      </p:sp>
    </p:spTree>
    <p:extLst>
      <p:ext uri="{BB962C8B-B14F-4D97-AF65-F5344CB8AC3E}">
        <p14:creationId xmlns:p14="http://schemas.microsoft.com/office/powerpoint/2010/main" val="2916048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5A8B1E8-946B-4B1B-BFDD-FF0C7BF220AD}" type="datetime2">
              <a:rPr lang="en-GB" smtClean="0"/>
              <a:t>Friday, 19 September 2014</a:t>
            </a:fld>
            <a:endParaRPr lang="en-GB"/>
          </a:p>
        </p:txBody>
      </p:sp>
      <p:sp>
        <p:nvSpPr>
          <p:cNvPr id="5" name="Footer Placeholder 4"/>
          <p:cNvSpPr>
            <a:spLocks noGrp="1"/>
          </p:cNvSpPr>
          <p:nvPr>
            <p:ph type="ftr" sz="quarter" idx="11"/>
          </p:nvPr>
        </p:nvSpPr>
        <p:spPr/>
        <p:txBody>
          <a:bodyPr/>
          <a:lstStyle/>
          <a:p>
            <a:pPr>
              <a:defRPr/>
            </a:pPr>
            <a:r>
              <a:rPr lang="en-GB" smtClean="0"/>
              <a:t>G R Davidson</a:t>
            </a:r>
            <a:endParaRPr lang="en-GB"/>
          </a:p>
        </p:txBody>
      </p:sp>
      <p:sp>
        <p:nvSpPr>
          <p:cNvPr id="6" name="Slide Number Placeholder 5"/>
          <p:cNvSpPr>
            <a:spLocks noGrp="1"/>
          </p:cNvSpPr>
          <p:nvPr>
            <p:ph type="sldNum" sz="quarter" idx="12"/>
          </p:nvPr>
        </p:nvSpPr>
        <p:spPr/>
        <p:txBody>
          <a:bodyPr/>
          <a:lstStyle/>
          <a:p>
            <a:pPr>
              <a:defRPr/>
            </a:pPr>
            <a:r>
              <a:rPr lang="en-GB"/>
              <a:t>Slide </a:t>
            </a:r>
            <a:fld id="{07C8D33D-3BCC-4624-BF65-7037F2B46374}" type="slidenum">
              <a:rPr lang="en-GB"/>
              <a:pPr>
                <a:defRPr/>
              </a:pPr>
              <a:t>3</a:t>
            </a:fld>
            <a:endParaRPr lang="en-GB"/>
          </a:p>
        </p:txBody>
      </p:sp>
      <p:sp>
        <p:nvSpPr>
          <p:cNvPr id="6149" name="Rectangle 2"/>
          <p:cNvSpPr>
            <a:spLocks noGrp="1" noChangeArrowheads="1"/>
          </p:cNvSpPr>
          <p:nvPr>
            <p:ph type="title"/>
          </p:nvPr>
        </p:nvSpPr>
        <p:spPr/>
        <p:txBody>
          <a:bodyPr/>
          <a:lstStyle/>
          <a:p>
            <a:pPr eaLnBrk="1" hangingPunct="1"/>
            <a:r>
              <a:rPr lang="en-GB" dirty="0" smtClean="0"/>
              <a:t>Protein Structure</a:t>
            </a:r>
          </a:p>
        </p:txBody>
      </p:sp>
      <p:sp>
        <p:nvSpPr>
          <p:cNvPr id="6150" name="Rectangle 3"/>
          <p:cNvSpPr>
            <a:spLocks noGrp="1" noChangeArrowheads="1"/>
          </p:cNvSpPr>
          <p:nvPr>
            <p:ph type="body" idx="1"/>
          </p:nvPr>
        </p:nvSpPr>
        <p:spPr/>
        <p:txBody>
          <a:bodyPr>
            <a:normAutofit/>
          </a:bodyPr>
          <a:lstStyle/>
          <a:p>
            <a:pPr eaLnBrk="1" hangingPunct="1"/>
            <a:r>
              <a:rPr lang="en-GB" sz="2800" dirty="0" smtClean="0">
                <a:cs typeface="Times New Roman" pitchFamily="18" charset="0"/>
              </a:rPr>
              <a:t>Some proteins contain sulphur(S) and phosphorous(P).</a:t>
            </a:r>
          </a:p>
          <a:p>
            <a:pPr eaLnBrk="1" hangingPunct="1"/>
            <a:r>
              <a:rPr lang="en-GB" sz="2800" dirty="0" smtClean="0">
                <a:cs typeface="Times New Roman" pitchFamily="18" charset="0"/>
              </a:rPr>
              <a:t>These elements are built up into </a:t>
            </a:r>
            <a:r>
              <a:rPr lang="en-GB" sz="2800" b="1" u="sng" dirty="0" smtClean="0">
                <a:cs typeface="Times New Roman" pitchFamily="18" charset="0"/>
              </a:rPr>
              <a:t>amino acids </a:t>
            </a:r>
            <a:r>
              <a:rPr lang="en-GB" sz="2800" dirty="0" smtClean="0">
                <a:cs typeface="Times New Roman" pitchFamily="18" charset="0"/>
              </a:rPr>
              <a:t>which are the sub-units of all proteins.</a:t>
            </a:r>
          </a:p>
          <a:p>
            <a:pPr eaLnBrk="1" hangingPunct="1"/>
            <a:r>
              <a:rPr lang="en-GB" sz="2800" dirty="0" smtClean="0"/>
              <a:t>Protein molecules vary in length from just a few amino acids to many thousands of amino acids.</a:t>
            </a:r>
          </a:p>
        </p:txBody>
      </p:sp>
    </p:spTree>
    <p:extLst>
      <p:ext uri="{BB962C8B-B14F-4D97-AF65-F5344CB8AC3E}">
        <p14:creationId xmlns:p14="http://schemas.microsoft.com/office/powerpoint/2010/main" val="4035008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5A8B1E8-946B-4B1B-BFDD-FF0C7BF220AD}" type="datetime2">
              <a:rPr lang="en-GB" smtClean="0"/>
              <a:t>Friday, 19 September 2014</a:t>
            </a:fld>
            <a:endParaRPr lang="en-GB"/>
          </a:p>
        </p:txBody>
      </p:sp>
      <p:sp>
        <p:nvSpPr>
          <p:cNvPr id="5" name="Footer Placeholder 4"/>
          <p:cNvSpPr>
            <a:spLocks noGrp="1"/>
          </p:cNvSpPr>
          <p:nvPr>
            <p:ph type="ftr" sz="quarter" idx="11"/>
          </p:nvPr>
        </p:nvSpPr>
        <p:spPr/>
        <p:txBody>
          <a:bodyPr/>
          <a:lstStyle/>
          <a:p>
            <a:pPr>
              <a:defRPr/>
            </a:pPr>
            <a:r>
              <a:rPr lang="en-GB" smtClean="0"/>
              <a:t>G R Davidson</a:t>
            </a:r>
            <a:endParaRPr lang="en-GB"/>
          </a:p>
        </p:txBody>
      </p:sp>
      <p:sp>
        <p:nvSpPr>
          <p:cNvPr id="6" name="Slide Number Placeholder 5"/>
          <p:cNvSpPr>
            <a:spLocks noGrp="1"/>
          </p:cNvSpPr>
          <p:nvPr>
            <p:ph type="sldNum" sz="quarter" idx="12"/>
          </p:nvPr>
        </p:nvSpPr>
        <p:spPr/>
        <p:txBody>
          <a:bodyPr/>
          <a:lstStyle/>
          <a:p>
            <a:pPr>
              <a:defRPr/>
            </a:pPr>
            <a:r>
              <a:rPr lang="en-GB"/>
              <a:t>Slide </a:t>
            </a:r>
            <a:fld id="{07C8D33D-3BCC-4624-BF65-7037F2B46374}" type="slidenum">
              <a:rPr lang="en-GB"/>
              <a:pPr>
                <a:defRPr/>
              </a:pPr>
              <a:t>4</a:t>
            </a:fld>
            <a:endParaRPr lang="en-GB"/>
          </a:p>
        </p:txBody>
      </p:sp>
      <p:sp>
        <p:nvSpPr>
          <p:cNvPr id="6149" name="Rectangle 2"/>
          <p:cNvSpPr>
            <a:spLocks noGrp="1" noChangeArrowheads="1"/>
          </p:cNvSpPr>
          <p:nvPr>
            <p:ph type="title"/>
          </p:nvPr>
        </p:nvSpPr>
        <p:spPr/>
        <p:txBody>
          <a:bodyPr/>
          <a:lstStyle/>
          <a:p>
            <a:pPr eaLnBrk="1" hangingPunct="1"/>
            <a:r>
              <a:rPr lang="en-GB" dirty="0" smtClean="0"/>
              <a:t>Protein Structure</a:t>
            </a:r>
          </a:p>
        </p:txBody>
      </p:sp>
      <p:sp>
        <p:nvSpPr>
          <p:cNvPr id="6150" name="Rectangle 3"/>
          <p:cNvSpPr>
            <a:spLocks noGrp="1" noChangeArrowheads="1"/>
          </p:cNvSpPr>
          <p:nvPr>
            <p:ph type="body" idx="1"/>
          </p:nvPr>
        </p:nvSpPr>
        <p:spPr/>
        <p:txBody>
          <a:bodyPr>
            <a:normAutofit/>
          </a:bodyPr>
          <a:lstStyle/>
          <a:p>
            <a:pPr eaLnBrk="1" hangingPunct="1"/>
            <a:r>
              <a:rPr lang="en-GB" sz="2800" dirty="0" smtClean="0"/>
              <a:t>The amino acids form chains and are joined together by </a:t>
            </a:r>
            <a:r>
              <a:rPr lang="en-GB" sz="2800" b="1" u="sng" dirty="0" smtClean="0"/>
              <a:t>peptide</a:t>
            </a:r>
            <a:r>
              <a:rPr lang="en-GB" sz="2800" dirty="0" smtClean="0"/>
              <a:t> bonds.</a:t>
            </a:r>
          </a:p>
          <a:p>
            <a:pPr eaLnBrk="1" hangingPunct="1"/>
            <a:r>
              <a:rPr lang="en-GB" sz="2800" dirty="0" smtClean="0"/>
              <a:t>These chains are then called </a:t>
            </a:r>
            <a:r>
              <a:rPr lang="en-GB" sz="2800" b="1" u="sng" dirty="0" smtClean="0"/>
              <a:t>polypeptides</a:t>
            </a:r>
            <a:r>
              <a:rPr lang="en-GB" sz="2800" dirty="0" smtClean="0"/>
              <a:t>.</a:t>
            </a:r>
          </a:p>
          <a:p>
            <a:pPr eaLnBrk="1" hangingPunct="1"/>
            <a:r>
              <a:rPr lang="en-GB" sz="2800" dirty="0" smtClean="0"/>
              <a:t>The polypeptides become folded or coiled when they are forming, and they are held together by </a:t>
            </a:r>
            <a:r>
              <a:rPr lang="en-GB" sz="2800" b="1" u="sng" dirty="0" smtClean="0"/>
              <a:t>hydrogen</a:t>
            </a:r>
            <a:r>
              <a:rPr lang="en-GB" sz="2800" dirty="0" smtClean="0"/>
              <a:t> bonds.</a:t>
            </a:r>
          </a:p>
          <a:p>
            <a:pPr eaLnBrk="1" hangingPunct="1"/>
            <a:r>
              <a:rPr lang="en-GB" sz="2800" dirty="0" smtClean="0"/>
              <a:t>Depending on how the amino acids interact with each other, depends on the final shape of the protein.</a:t>
            </a:r>
          </a:p>
        </p:txBody>
      </p:sp>
    </p:spTree>
    <p:extLst>
      <p:ext uri="{BB962C8B-B14F-4D97-AF65-F5344CB8AC3E}">
        <p14:creationId xmlns:p14="http://schemas.microsoft.com/office/powerpoint/2010/main" val="4035008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Structure</a:t>
            </a:r>
            <a:endParaRPr lang="en-GB" dirty="0"/>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5</a:t>
            </a:fld>
            <a:endParaRPr lang="en-GB"/>
          </a:p>
        </p:txBody>
      </p:sp>
      <p:grpSp>
        <p:nvGrpSpPr>
          <p:cNvPr id="19" name="Group 18"/>
          <p:cNvGrpSpPr/>
          <p:nvPr/>
        </p:nvGrpSpPr>
        <p:grpSpPr>
          <a:xfrm>
            <a:off x="452582" y="1700808"/>
            <a:ext cx="8367890" cy="3861218"/>
            <a:chOff x="452582" y="1700808"/>
            <a:chExt cx="8367890" cy="3861218"/>
          </a:xfrm>
        </p:grpSpPr>
        <p:grpSp>
          <p:nvGrpSpPr>
            <p:cNvPr id="8" name="Group 7"/>
            <p:cNvGrpSpPr/>
            <p:nvPr/>
          </p:nvGrpSpPr>
          <p:grpSpPr>
            <a:xfrm>
              <a:off x="452582" y="1700808"/>
              <a:ext cx="8367890" cy="3861218"/>
              <a:chOff x="452582" y="1700808"/>
              <a:chExt cx="8367890" cy="3861218"/>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37" t="11358" r="5423" b="34920"/>
              <a:stretch/>
            </p:blipFill>
            <p:spPr bwMode="auto">
              <a:xfrm>
                <a:off x="452582" y="1700808"/>
                <a:ext cx="8367890" cy="3861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699792" y="5013176"/>
                <a:ext cx="360040" cy="548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TextBox 8"/>
            <p:cNvSpPr txBox="1"/>
            <p:nvPr/>
          </p:nvSpPr>
          <p:spPr>
            <a:xfrm>
              <a:off x="1619672" y="2663334"/>
              <a:ext cx="970137" cy="261610"/>
            </a:xfrm>
            <a:prstGeom prst="rect">
              <a:avLst/>
            </a:prstGeom>
            <a:noFill/>
          </p:spPr>
          <p:txBody>
            <a:bodyPr wrap="none" rtlCol="0">
              <a:spAutoFit/>
            </a:bodyPr>
            <a:lstStyle/>
            <a:p>
              <a:r>
                <a:rPr lang="en-GB" sz="1100" b="1" dirty="0" smtClean="0"/>
                <a:t>Peptide bond</a:t>
              </a:r>
              <a:endParaRPr lang="en-GB" sz="1100" b="1" dirty="0"/>
            </a:p>
          </p:txBody>
        </p:sp>
        <p:cxnSp>
          <p:nvCxnSpPr>
            <p:cNvPr id="11" name="Straight Arrow Connector 10"/>
            <p:cNvCxnSpPr/>
            <p:nvPr/>
          </p:nvCxnSpPr>
          <p:spPr>
            <a:xfrm flipV="1">
              <a:off x="2170730" y="2023140"/>
              <a:ext cx="379027" cy="7194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2"/>
            </p:cNvCxnSpPr>
            <p:nvPr/>
          </p:nvCxnSpPr>
          <p:spPr>
            <a:xfrm flipH="1">
              <a:off x="1187624" y="2924944"/>
              <a:ext cx="917117" cy="11521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35896" y="2754686"/>
              <a:ext cx="1088760" cy="261610"/>
            </a:xfrm>
            <a:prstGeom prst="rect">
              <a:avLst/>
            </a:prstGeom>
            <a:noFill/>
          </p:spPr>
          <p:txBody>
            <a:bodyPr wrap="none" rtlCol="0">
              <a:spAutoFit/>
            </a:bodyPr>
            <a:lstStyle/>
            <a:p>
              <a:r>
                <a:rPr lang="en-GB" sz="1100" b="1" dirty="0" smtClean="0"/>
                <a:t>Hydrogen bond</a:t>
              </a:r>
              <a:endParaRPr lang="en-GB" sz="1100" b="1" dirty="0"/>
            </a:p>
          </p:txBody>
        </p:sp>
        <p:cxnSp>
          <p:nvCxnSpPr>
            <p:cNvPr id="18" name="Straight Arrow Connector 17"/>
            <p:cNvCxnSpPr/>
            <p:nvPr/>
          </p:nvCxnSpPr>
          <p:spPr>
            <a:xfrm flipH="1">
              <a:off x="3347864" y="3016296"/>
              <a:ext cx="746591" cy="9167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811571" y="3474676"/>
              <a:ext cx="787395" cy="261610"/>
            </a:xfrm>
            <a:prstGeom prst="rect">
              <a:avLst/>
            </a:prstGeom>
            <a:noFill/>
          </p:spPr>
          <p:txBody>
            <a:bodyPr wrap="none" rtlCol="0">
              <a:spAutoFit/>
            </a:bodyPr>
            <a:lstStyle/>
            <a:p>
              <a:r>
                <a:rPr lang="en-GB" sz="1100" b="1" dirty="0" smtClean="0"/>
                <a:t>Hydrogen </a:t>
              </a:r>
              <a:endParaRPr lang="en-GB" sz="1100" b="1" dirty="0"/>
            </a:p>
          </p:txBody>
        </p:sp>
      </p:grpSp>
    </p:spTree>
    <p:extLst>
      <p:ext uri="{BB962C8B-B14F-4D97-AF65-F5344CB8AC3E}">
        <p14:creationId xmlns:p14="http://schemas.microsoft.com/office/powerpoint/2010/main" val="183051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5A8B1E8-946B-4B1B-BFDD-FF0C7BF220AD}" type="datetime2">
              <a:rPr lang="en-GB" smtClean="0"/>
              <a:t>Friday, 19 September 2014</a:t>
            </a:fld>
            <a:endParaRPr lang="en-GB"/>
          </a:p>
        </p:txBody>
      </p:sp>
      <p:sp>
        <p:nvSpPr>
          <p:cNvPr id="5" name="Footer Placeholder 4"/>
          <p:cNvSpPr>
            <a:spLocks noGrp="1"/>
          </p:cNvSpPr>
          <p:nvPr>
            <p:ph type="ftr" sz="quarter" idx="11"/>
          </p:nvPr>
        </p:nvSpPr>
        <p:spPr/>
        <p:txBody>
          <a:bodyPr/>
          <a:lstStyle/>
          <a:p>
            <a:pPr>
              <a:defRPr/>
            </a:pPr>
            <a:r>
              <a:rPr lang="en-GB" smtClean="0"/>
              <a:t>G R Davidson</a:t>
            </a:r>
            <a:endParaRPr lang="en-GB"/>
          </a:p>
        </p:txBody>
      </p:sp>
      <p:sp>
        <p:nvSpPr>
          <p:cNvPr id="6" name="Slide Number Placeholder 5"/>
          <p:cNvSpPr>
            <a:spLocks noGrp="1"/>
          </p:cNvSpPr>
          <p:nvPr>
            <p:ph type="sldNum" sz="quarter" idx="12"/>
          </p:nvPr>
        </p:nvSpPr>
        <p:spPr/>
        <p:txBody>
          <a:bodyPr/>
          <a:lstStyle/>
          <a:p>
            <a:pPr>
              <a:defRPr/>
            </a:pPr>
            <a:r>
              <a:rPr lang="en-GB"/>
              <a:t>Slide </a:t>
            </a:r>
            <a:fld id="{07C8D33D-3BCC-4624-BF65-7037F2B46374}" type="slidenum">
              <a:rPr lang="en-GB"/>
              <a:pPr>
                <a:defRPr/>
              </a:pPr>
              <a:t>6</a:t>
            </a:fld>
            <a:endParaRPr lang="en-GB"/>
          </a:p>
        </p:txBody>
      </p:sp>
      <p:sp>
        <p:nvSpPr>
          <p:cNvPr id="6149" name="Rectangle 2"/>
          <p:cNvSpPr>
            <a:spLocks noGrp="1" noChangeArrowheads="1"/>
          </p:cNvSpPr>
          <p:nvPr>
            <p:ph type="title"/>
          </p:nvPr>
        </p:nvSpPr>
        <p:spPr/>
        <p:txBody>
          <a:bodyPr/>
          <a:lstStyle/>
          <a:p>
            <a:pPr eaLnBrk="1" hangingPunct="1"/>
            <a:r>
              <a:rPr lang="en-GB" dirty="0" smtClean="0"/>
              <a:t>Protein Structure</a:t>
            </a:r>
          </a:p>
        </p:txBody>
      </p:sp>
      <p:sp>
        <p:nvSpPr>
          <p:cNvPr id="6150" name="Rectangle 3"/>
          <p:cNvSpPr>
            <a:spLocks noGrp="1" noChangeArrowheads="1"/>
          </p:cNvSpPr>
          <p:nvPr>
            <p:ph type="body" idx="1"/>
          </p:nvPr>
        </p:nvSpPr>
        <p:spPr/>
        <p:txBody>
          <a:bodyPr>
            <a:normAutofit/>
          </a:bodyPr>
          <a:lstStyle/>
          <a:p>
            <a:pPr eaLnBrk="1" hangingPunct="1"/>
            <a:r>
              <a:rPr lang="en-GB" sz="2800" dirty="0" smtClean="0"/>
              <a:t>Some proteins form in long parallel strands and these are called </a:t>
            </a:r>
            <a:r>
              <a:rPr lang="en-GB" sz="2800" b="1" u="sng" dirty="0" smtClean="0"/>
              <a:t>fibrous</a:t>
            </a:r>
            <a:r>
              <a:rPr lang="en-GB" sz="2800" dirty="0" smtClean="0"/>
              <a:t> proteins.</a:t>
            </a:r>
          </a:p>
          <a:p>
            <a:pPr eaLnBrk="1" hangingPunct="1"/>
            <a:r>
              <a:rPr lang="en-GB" sz="2800" dirty="0" smtClean="0"/>
              <a:t>Other proteins are roughly ball-shaped and these are called </a:t>
            </a:r>
            <a:r>
              <a:rPr lang="en-GB" sz="2800" b="1" u="sng" dirty="0" smtClean="0"/>
              <a:t>globular</a:t>
            </a:r>
            <a:r>
              <a:rPr lang="en-GB" sz="2800" dirty="0" smtClean="0"/>
              <a:t> proteins.</a:t>
            </a:r>
          </a:p>
          <a:p>
            <a:pPr eaLnBrk="1" hangingPunct="1"/>
            <a:r>
              <a:rPr lang="en-GB" sz="2800" dirty="0" smtClean="0"/>
              <a:t>There exists a huge range of shapes and structures of proteins and these have a huge range of functions.</a:t>
            </a:r>
          </a:p>
          <a:p>
            <a:pPr eaLnBrk="1" hangingPunct="1"/>
            <a:endParaRPr lang="en-GB" sz="2800" dirty="0" smtClean="0"/>
          </a:p>
          <a:p>
            <a:pPr eaLnBrk="1" hangingPunct="1"/>
            <a:endParaRPr lang="en-GB" sz="2800" dirty="0" smtClean="0"/>
          </a:p>
          <a:p>
            <a:pPr eaLnBrk="1" hangingPunct="1"/>
            <a:endParaRPr lang="en-GB" sz="2800" dirty="0" smtClean="0"/>
          </a:p>
        </p:txBody>
      </p:sp>
    </p:spTree>
    <p:extLst>
      <p:ext uri="{BB962C8B-B14F-4D97-AF65-F5344CB8AC3E}">
        <p14:creationId xmlns:p14="http://schemas.microsoft.com/office/powerpoint/2010/main" val="4035008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of Proteins</a:t>
            </a:r>
            <a:endParaRPr lang="en-GB" dirty="0"/>
          </a:p>
        </p:txBody>
      </p:sp>
      <p:sp>
        <p:nvSpPr>
          <p:cNvPr id="3" name="Content Placeholder 2"/>
          <p:cNvSpPr>
            <a:spLocks noGrp="1"/>
          </p:cNvSpPr>
          <p:nvPr>
            <p:ph idx="1"/>
          </p:nvPr>
        </p:nvSpPr>
        <p:spPr/>
        <p:txBody>
          <a:bodyPr>
            <a:normAutofit/>
          </a:bodyPr>
          <a:lstStyle/>
          <a:p>
            <a:r>
              <a:rPr lang="en-GB" dirty="0" smtClean="0"/>
              <a:t>Structural proteins are found in every cell in the structure of the plasma membrane. </a:t>
            </a:r>
          </a:p>
          <a:p>
            <a:r>
              <a:rPr lang="en-GB" dirty="0" smtClean="0"/>
              <a:t>Antibodies are Y-shaped proteins and they defend the body against antigens.</a:t>
            </a:r>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7</a:t>
            </a:fld>
            <a:endParaRPr lang="en-GB"/>
          </a:p>
        </p:txBody>
      </p:sp>
    </p:spTree>
    <p:extLst>
      <p:ext uri="{BB962C8B-B14F-4D97-AF65-F5344CB8AC3E}">
        <p14:creationId xmlns:p14="http://schemas.microsoft.com/office/powerpoint/2010/main" val="3435512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of Proteins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Enzymes are proteins which are folded in a certain way to create an ‘active site’ which is specific to a certain substrate.</a:t>
            </a:r>
          </a:p>
          <a:p>
            <a:r>
              <a:rPr lang="en-GB" dirty="0" smtClean="0"/>
              <a:t>Hormones are proteins which act as chemical messengers designed to have an effect on a ‘target organ’.</a:t>
            </a:r>
          </a:p>
          <a:p>
            <a:r>
              <a:rPr lang="en-GB" dirty="0" smtClean="0"/>
              <a:t>There are some proteins which combine with non-protein molecules such as carbohydrates, and we call these </a:t>
            </a:r>
            <a:r>
              <a:rPr lang="en-GB" b="1" u="sng" dirty="0" smtClean="0"/>
              <a:t>glycoproteins</a:t>
            </a:r>
            <a:r>
              <a:rPr lang="en-GB" dirty="0" smtClean="0"/>
              <a:t>, e.g. mucus.</a:t>
            </a:r>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dirty="0"/>
          </a:p>
        </p:txBody>
      </p:sp>
      <p:sp>
        <p:nvSpPr>
          <p:cNvPr id="5" name="Footer Placeholder 4"/>
          <p:cNvSpPr>
            <a:spLocks noGrp="1"/>
          </p:cNvSpPr>
          <p:nvPr>
            <p:ph type="ftr" sz="quarter" idx="11"/>
          </p:nvPr>
        </p:nvSpPr>
        <p:spPr/>
        <p:txBody>
          <a:bodyPr/>
          <a:lstStyle/>
          <a:p>
            <a:r>
              <a:rPr lang="en-GB" dirty="0" smtClean="0"/>
              <a:t>G R Davidson</a:t>
            </a:r>
            <a:endParaRPr lang="en-GB" dirty="0"/>
          </a:p>
        </p:txBody>
      </p:sp>
      <p:sp>
        <p:nvSpPr>
          <p:cNvPr id="6" name="Slide Number Placeholder 5"/>
          <p:cNvSpPr>
            <a:spLocks noGrp="1"/>
          </p:cNvSpPr>
          <p:nvPr>
            <p:ph type="sldNum" sz="quarter" idx="12"/>
          </p:nvPr>
        </p:nvSpPr>
        <p:spPr/>
        <p:txBody>
          <a:bodyPr/>
          <a:lstStyle/>
          <a:p>
            <a:fld id="{DEC60EA4-28BE-4436-9F73-4090B429F4F1}" type="slidenum">
              <a:rPr lang="en-GB" smtClean="0"/>
              <a:t>8</a:t>
            </a:fld>
            <a:endParaRPr lang="en-GB" dirty="0"/>
          </a:p>
        </p:txBody>
      </p:sp>
    </p:spTree>
    <p:extLst>
      <p:ext uri="{BB962C8B-B14F-4D97-AF65-F5344CB8AC3E}">
        <p14:creationId xmlns:p14="http://schemas.microsoft.com/office/powerpoint/2010/main" val="3435512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Synthesis</a:t>
            </a:r>
            <a:endParaRPr lang="en-GB" dirty="0"/>
          </a:p>
        </p:txBody>
      </p:sp>
      <p:sp>
        <p:nvSpPr>
          <p:cNvPr id="3" name="Content Placeholder 2"/>
          <p:cNvSpPr>
            <a:spLocks noGrp="1"/>
          </p:cNvSpPr>
          <p:nvPr>
            <p:ph idx="1"/>
          </p:nvPr>
        </p:nvSpPr>
        <p:spPr/>
        <p:txBody>
          <a:bodyPr>
            <a:normAutofit lnSpcReduction="10000"/>
          </a:bodyPr>
          <a:lstStyle/>
          <a:p>
            <a:r>
              <a:rPr lang="en-GB" dirty="0" smtClean="0"/>
              <a:t>A protein’s exact structure is determined by the base sequence of DNA.</a:t>
            </a:r>
          </a:p>
          <a:p>
            <a:r>
              <a:rPr lang="en-GB" dirty="0" smtClean="0"/>
              <a:t>Proteins are constructed in the ribosomes and therefore the code for the protein has to be taken from the DNA in the nucleus to the ribosome.</a:t>
            </a:r>
          </a:p>
          <a:p>
            <a:r>
              <a:rPr lang="en-GB" dirty="0" smtClean="0"/>
              <a:t>This is done using a nucleic acid called </a:t>
            </a:r>
            <a:r>
              <a:rPr lang="en-GB" b="1" u="sng" dirty="0" smtClean="0"/>
              <a:t>ribonucleic acid</a:t>
            </a:r>
            <a:r>
              <a:rPr lang="en-GB" dirty="0" smtClean="0"/>
              <a:t> (RNA).</a:t>
            </a:r>
          </a:p>
        </p:txBody>
      </p:sp>
      <p:sp>
        <p:nvSpPr>
          <p:cNvPr id="4" name="Date Placeholder 3"/>
          <p:cNvSpPr>
            <a:spLocks noGrp="1"/>
          </p:cNvSpPr>
          <p:nvPr>
            <p:ph type="dt" sz="half" idx="10"/>
          </p:nvPr>
        </p:nvSpPr>
        <p:spPr/>
        <p:txBody>
          <a:bodyPr/>
          <a:lstStyle/>
          <a:p>
            <a:fld id="{EA21F6DF-3082-4644-84DD-A3C5FBA6B3AD}" type="datetime2">
              <a:rPr lang="en-GB" smtClean="0"/>
              <a:t>Friday, 19 September 2014</a:t>
            </a:fld>
            <a:endParaRPr lang="en-GB"/>
          </a:p>
        </p:txBody>
      </p:sp>
      <p:sp>
        <p:nvSpPr>
          <p:cNvPr id="5" name="Footer Placeholder 4"/>
          <p:cNvSpPr>
            <a:spLocks noGrp="1"/>
          </p:cNvSpPr>
          <p:nvPr>
            <p:ph type="ftr" sz="quarter" idx="11"/>
          </p:nvPr>
        </p:nvSpPr>
        <p:spPr/>
        <p:txBody>
          <a:bodyPr/>
          <a:lstStyle/>
          <a:p>
            <a:r>
              <a:rPr lang="en-GB" smtClean="0"/>
              <a:t>G R Davidson</a:t>
            </a:r>
            <a:endParaRPr lang="en-GB"/>
          </a:p>
        </p:txBody>
      </p:sp>
      <p:sp>
        <p:nvSpPr>
          <p:cNvPr id="6" name="Slide Number Placeholder 5"/>
          <p:cNvSpPr>
            <a:spLocks noGrp="1"/>
          </p:cNvSpPr>
          <p:nvPr>
            <p:ph type="sldNum" sz="quarter" idx="12"/>
          </p:nvPr>
        </p:nvSpPr>
        <p:spPr/>
        <p:txBody>
          <a:bodyPr/>
          <a:lstStyle/>
          <a:p>
            <a:fld id="{DEC60EA4-28BE-4436-9F73-4090B429F4F1}" type="slidenum">
              <a:rPr lang="en-GB" smtClean="0"/>
              <a:t>9</a:t>
            </a:fld>
            <a:endParaRPr lang="en-GB"/>
          </a:p>
        </p:txBody>
      </p:sp>
    </p:spTree>
    <p:extLst>
      <p:ext uri="{BB962C8B-B14F-4D97-AF65-F5344CB8AC3E}">
        <p14:creationId xmlns:p14="http://schemas.microsoft.com/office/powerpoint/2010/main" val="2229379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1454</Words>
  <Application>Microsoft Office PowerPoint</Application>
  <PresentationFormat>On-screen Show (4:3)</PresentationFormat>
  <Paragraphs>272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Higher Biology</vt:lpstr>
      <vt:lpstr>Protein Structure</vt:lpstr>
      <vt:lpstr>Protein Structure</vt:lpstr>
      <vt:lpstr>Protein Structure</vt:lpstr>
      <vt:lpstr>Protein Structure</vt:lpstr>
      <vt:lpstr>Protein Structure</vt:lpstr>
      <vt:lpstr>Functions of Proteins</vt:lpstr>
      <vt:lpstr>Functions of Proteins</vt:lpstr>
      <vt:lpstr>Protein Synthesis</vt:lpstr>
      <vt:lpstr>Protein Synthesis</vt:lpstr>
      <vt:lpstr>Protein Synthesis</vt:lpstr>
      <vt:lpstr>Protein Synthesis</vt:lpstr>
      <vt:lpstr>Protein Synthesis</vt:lpstr>
      <vt:lpstr>Protein Synthesis</vt:lpstr>
      <vt:lpstr>Transcription</vt:lpstr>
      <vt:lpstr>Transcription</vt:lpstr>
      <vt:lpstr>Transcription</vt:lpstr>
      <vt:lpstr>Transcription</vt:lpstr>
      <vt:lpstr>Transcription</vt:lpstr>
      <vt:lpstr>Translation</vt:lpstr>
      <vt:lpstr>Translation</vt:lpstr>
      <vt:lpstr>Translation</vt:lpstr>
      <vt:lpstr>Translation</vt:lpstr>
      <vt:lpstr>Translation</vt:lpstr>
      <vt:lpstr>Protein Synthesis</vt:lpstr>
      <vt:lpstr>One Gene, Many Proteins</vt:lpstr>
      <vt:lpstr>One Gene, Many Proteins</vt:lpstr>
      <vt:lpstr>One Gene, Many Proteins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Biology</dc:title>
  <dc:creator>Graham Davidson</dc:creator>
  <cp:lastModifiedBy>Graham Davidson</cp:lastModifiedBy>
  <cp:revision>56</cp:revision>
  <dcterms:created xsi:type="dcterms:W3CDTF">2014-09-10T08:40:26Z</dcterms:created>
  <dcterms:modified xsi:type="dcterms:W3CDTF">2014-09-19T14:19:55Z</dcterms:modified>
</cp:coreProperties>
</file>